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2" r:id="rId3"/>
    <p:sldId id="273" r:id="rId4"/>
    <p:sldId id="274" r:id="rId5"/>
    <p:sldId id="267" r:id="rId6"/>
    <p:sldId id="259" r:id="rId7"/>
    <p:sldId id="275" r:id="rId8"/>
    <p:sldId id="276" r:id="rId9"/>
    <p:sldId id="277" r:id="rId10"/>
    <p:sldId id="260" r:id="rId11"/>
    <p:sldId id="264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C4"/>
    <a:srgbClr val="AE0943"/>
    <a:srgbClr val="CF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B2F62-3D2D-4D8E-826B-2EF1F666106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6CD14-B3D7-41E7-8B60-EAB71671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6CD14-B3D7-41E7-8B60-EAB71671B2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6CD14-B3D7-41E7-8B60-EAB71671B2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10.wma"/><Relationship Id="rId7" Type="http://schemas.openxmlformats.org/officeDocument/2006/relationships/image" Target="../media/image15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media11.wma"/><Relationship Id="rId7" Type="http://schemas.openxmlformats.org/officeDocument/2006/relationships/image" Target="../media/image21.jpe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11" Type="http://schemas.openxmlformats.org/officeDocument/2006/relationships/image" Target="../media/image3.pn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www.baomoi.com/Phong-tranh-5-benh-thuong-gap-vao-mua-he/138/6697036.ep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wma"/><Relationship Id="rId7" Type="http://schemas.openxmlformats.org/officeDocument/2006/relationships/image" Target="../media/image7.jpe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9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3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240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 &amp; ĐT QUẬN THANH XUÂN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0" y="1789093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TẬP NÓI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807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 BÀI DẠY: THỜI TIẾT TRANG PHỤC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 HÈ </a:t>
            </a:r>
            <a:endParaRPr lang="en-US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TRẺ NHÀ TRẺ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4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862"/>
    </mc:Choice>
    <mc:Fallback>
      <p:transition spd="slow" advClick="0" advTm="20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00400" cy="23622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-27296"/>
            <a:ext cx="2876550" cy="2389496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1" y="0"/>
            <a:ext cx="3124200" cy="23622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98125" y="2883256"/>
            <a:ext cx="2819400" cy="2677572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275" y="2883256"/>
            <a:ext cx="3200400" cy="2677573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4350" y="2883256"/>
            <a:ext cx="3124200" cy="26775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199" y="5976001"/>
            <a:ext cx="502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hoạt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mùa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17728"/>
              </p:ext>
            </p:extLst>
          </p:nvPr>
        </p:nvGraphicFramePr>
        <p:xfrm>
          <a:off x="545910" y="2347415"/>
          <a:ext cx="2074460" cy="365760"/>
        </p:xfrm>
        <a:graphic>
          <a:graphicData uri="http://schemas.openxmlformats.org/drawingml/2006/table">
            <a:tbl>
              <a:tblPr/>
              <a:tblGrid>
                <a:gridCol w="2074460"/>
              </a:tblGrid>
              <a:tr h="31389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Đi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công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viên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nước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10242" y="2323993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bơi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1036" y="2323993"/>
            <a:ext cx="1818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biển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792" y="5548318"/>
            <a:ext cx="206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picnic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595" y="5516613"/>
            <a:ext cx="1811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núi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750" y="5516613"/>
            <a:ext cx="175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cắm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trại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50"/>
    </mc:Choice>
    <mc:Fallback>
      <p:transition spd="slow" advTm="33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lobacsi.vn/Images/Uploaded/Share/2011/07/26/dau-ta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78" y="0"/>
            <a:ext cx="3178222" cy="2924176"/>
          </a:xfrm>
          <a:prstGeom prst="rect">
            <a:avLst/>
          </a:prstGeom>
          <a:noFill/>
        </p:spPr>
      </p:pic>
      <p:pic>
        <p:nvPicPr>
          <p:cNvPr id="1028" name="Picture 4" descr="http://Images.alobacsi.vn/Images/Uploaded/Share/2011/07/26/rom-sa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0"/>
            <a:ext cx="3200400" cy="2924176"/>
          </a:xfrm>
          <a:prstGeom prst="rect">
            <a:avLst/>
          </a:prstGeom>
          <a:noFill/>
        </p:spPr>
      </p:pic>
      <p:pic>
        <p:nvPicPr>
          <p:cNvPr id="1030" name="Picture 6" descr="http://Images.alobacsi.vn/Images/Uploaded/Share/2011/07/26/chay-na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78" y="3390900"/>
            <a:ext cx="3200400" cy="2667000"/>
          </a:xfrm>
          <a:prstGeom prst="rect">
            <a:avLst/>
          </a:prstGeom>
          <a:noFill/>
        </p:spPr>
      </p:pic>
      <p:pic>
        <p:nvPicPr>
          <p:cNvPr id="1032" name="Picture 8" descr="http://Images.alobacsi.vn/Images/Uploaded/Share/2011/07/26/so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3314700"/>
            <a:ext cx="2714767" cy="2743200"/>
          </a:xfrm>
          <a:prstGeom prst="rect">
            <a:avLst/>
          </a:prstGeom>
          <a:noFill/>
        </p:spPr>
      </p:pic>
      <p:pic>
        <p:nvPicPr>
          <p:cNvPr id="1034" name="Picture 10" descr="Phong tranh 5 benh thuong gap vao mua h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0"/>
            <a:ext cx="2757985" cy="2924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643307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Chúng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ta </a:t>
            </a:r>
            <a:r>
              <a:rPr lang="en-US" sz="2000" b="1" dirty="0" err="1" smtClean="0">
                <a:solidFill>
                  <a:srgbClr val="002060"/>
                </a:solidFill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phòng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bệnh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mùa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bằng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nào</a:t>
            </a:r>
            <a:r>
              <a:rPr lang="en-US" dirty="0" smtClean="0">
                <a:solidFill>
                  <a:srgbClr val="002060"/>
                </a:solidFill>
              </a:rPr>
              <a:t>?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62368"/>
              </p:ext>
            </p:extLst>
          </p:nvPr>
        </p:nvGraphicFramePr>
        <p:xfrm>
          <a:off x="609600" y="2924176"/>
          <a:ext cx="2074460" cy="365760"/>
        </p:xfrm>
        <a:graphic>
          <a:graphicData uri="http://schemas.openxmlformats.org/drawingml/2006/table">
            <a:tbl>
              <a:tblPr/>
              <a:tblGrid>
                <a:gridCol w="2074460"/>
              </a:tblGrid>
              <a:tr h="3138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Viêm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tai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66628"/>
              </p:ext>
            </p:extLst>
          </p:nvPr>
        </p:nvGraphicFramePr>
        <p:xfrm>
          <a:off x="6781800" y="6041085"/>
          <a:ext cx="2074460" cy="365760"/>
        </p:xfrm>
        <a:graphic>
          <a:graphicData uri="http://schemas.openxmlformats.org/drawingml/2006/table">
            <a:tbl>
              <a:tblPr/>
              <a:tblGrid>
                <a:gridCol w="2074460"/>
              </a:tblGrid>
              <a:tr h="3138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Ốm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sốt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04688"/>
              </p:ext>
            </p:extLst>
          </p:nvPr>
        </p:nvGraphicFramePr>
        <p:xfrm>
          <a:off x="3733801" y="2924176"/>
          <a:ext cx="2074460" cy="365760"/>
        </p:xfrm>
        <a:graphic>
          <a:graphicData uri="http://schemas.openxmlformats.org/drawingml/2006/table">
            <a:tbl>
              <a:tblPr/>
              <a:tblGrid>
                <a:gridCol w="2074460"/>
              </a:tblGrid>
              <a:tr h="3138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Bệnh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rôm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sảy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50951"/>
              </p:ext>
            </p:extLst>
          </p:nvPr>
        </p:nvGraphicFramePr>
        <p:xfrm>
          <a:off x="6858000" y="2887782"/>
          <a:ext cx="2074460" cy="365760"/>
        </p:xfrm>
        <a:graphic>
          <a:graphicData uri="http://schemas.openxmlformats.org/drawingml/2006/table">
            <a:tbl>
              <a:tblPr/>
              <a:tblGrid>
                <a:gridCol w="2074460"/>
              </a:tblGrid>
              <a:tr h="31389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Say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nắng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42347"/>
              </p:ext>
            </p:extLst>
          </p:nvPr>
        </p:nvGraphicFramePr>
        <p:xfrm>
          <a:off x="609600" y="6034160"/>
          <a:ext cx="2074460" cy="365760"/>
        </p:xfrm>
        <a:graphic>
          <a:graphicData uri="http://schemas.openxmlformats.org/drawingml/2006/table">
            <a:tbl>
              <a:tblPr/>
              <a:tblGrid>
                <a:gridCol w="2074460"/>
              </a:tblGrid>
              <a:tr h="31389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Cháy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0000"/>
                          </a:solidFill>
                        </a:rPr>
                        <a:t>nắng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85384"/>
              </p:ext>
            </p:extLst>
          </p:nvPr>
        </p:nvGraphicFramePr>
        <p:xfrm>
          <a:off x="3352800" y="3875964"/>
          <a:ext cx="2971800" cy="1050878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0508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bệnh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dễ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mắc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về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mùa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hè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38"/>
    </mc:Choice>
    <mc:Fallback>
      <p:transition spd="slow" advTm="5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93473"/>
              </p:ext>
            </p:extLst>
          </p:nvPr>
        </p:nvGraphicFramePr>
        <p:xfrm>
          <a:off x="1066800" y="2825087"/>
          <a:ext cx="6726072" cy="1910686"/>
        </p:xfrm>
        <a:graphic>
          <a:graphicData uri="http://schemas.openxmlformats.org/drawingml/2006/table">
            <a:tbl>
              <a:tblPr/>
              <a:tblGrid>
                <a:gridCol w="6726072"/>
              </a:tblGrid>
              <a:tr h="1910686">
                <a:tc>
                  <a:txBody>
                    <a:bodyPr/>
                    <a:lstStyle/>
                    <a:p>
                      <a:r>
                        <a:rPr lang="en-US" sz="7200" b="1" dirty="0" err="1" smtClean="0">
                          <a:solidFill>
                            <a:srgbClr val="FF0000"/>
                          </a:solidFill>
                        </a:rPr>
                        <a:t>Giờ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7200" b="1" baseline="0" dirty="0" err="1" smtClean="0">
                          <a:solidFill>
                            <a:srgbClr val="FF0000"/>
                          </a:solidFill>
                        </a:rPr>
                        <a:t>học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7200" b="1" baseline="0" dirty="0" err="1" smtClean="0">
                          <a:solidFill>
                            <a:srgbClr val="FF0000"/>
                          </a:solidFill>
                        </a:rPr>
                        <a:t>kết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7200" b="1" baseline="0" dirty="0" err="1" smtClean="0">
                          <a:solidFill>
                            <a:srgbClr val="FF0000"/>
                          </a:solidFill>
                        </a:rPr>
                        <a:t>thúc</a:t>
                      </a:r>
                      <a:endParaRPr lang="en-US" sz="7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01"/>
    </mc:Choice>
    <mc:Fallback>
      <p:transition spd="slow" advTm="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đích</a:t>
            </a:r>
            <a:r>
              <a:rPr lang="en-US" b="1" dirty="0" smtClean="0"/>
              <a:t> – </a:t>
            </a:r>
            <a:r>
              <a:rPr lang="en-US" b="1" dirty="0" err="1" smtClean="0"/>
              <a:t>yêu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70"/>
    </mc:Choice>
    <mc:Fallback>
      <p:transition spd="slow" advTm="28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990600"/>
            <a:ext cx="8153400" cy="5634037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62580"/>
            <a:ext cx="32733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82622"/>
              </p:ext>
            </p:extLst>
          </p:nvPr>
        </p:nvGraphicFramePr>
        <p:xfrm>
          <a:off x="2251881" y="6073254"/>
          <a:ext cx="4940489" cy="640080"/>
        </p:xfrm>
        <a:graphic>
          <a:graphicData uri="http://schemas.openxmlformats.org/drawingml/2006/table">
            <a:tbl>
              <a:tblPr/>
              <a:tblGrid>
                <a:gridCol w="4940489"/>
              </a:tblGrid>
              <a:tr h="55955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bg1"/>
                          </a:solidFill>
                        </a:rPr>
                        <a:t>Nắng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bg1"/>
                          </a:solidFill>
                        </a:rPr>
                        <a:t>nóng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bg1"/>
                          </a:solidFill>
                        </a:rPr>
                        <a:t>bức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3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88"/>
    </mc:Choice>
    <mc:Fallback>
      <p:transition spd="slow" advTm="1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19200"/>
            <a:ext cx="8534400" cy="51053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314980"/>
            <a:ext cx="32733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mùa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71435"/>
              </p:ext>
            </p:extLst>
          </p:nvPr>
        </p:nvGraphicFramePr>
        <p:xfrm>
          <a:off x="304800" y="5791201"/>
          <a:ext cx="8534399" cy="1066800"/>
        </p:xfrm>
        <a:graphic>
          <a:graphicData uri="http://schemas.openxmlformats.org/drawingml/2006/table">
            <a:tbl>
              <a:tblPr/>
              <a:tblGrid>
                <a:gridCol w="8534399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ô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13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56"/>
    </mc:Choice>
    <mc:Fallback>
      <p:transition spd="slow" advTm="11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46358"/>
              </p:ext>
            </p:extLst>
          </p:nvPr>
        </p:nvGraphicFramePr>
        <p:xfrm>
          <a:off x="955343" y="2374710"/>
          <a:ext cx="7028597" cy="2074460"/>
        </p:xfrm>
        <a:graphic>
          <a:graphicData uri="http://schemas.openxmlformats.org/drawingml/2006/table">
            <a:tbl>
              <a:tblPr/>
              <a:tblGrid>
                <a:gridCol w="7028597"/>
              </a:tblGrid>
              <a:tr h="207446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 con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</a:rPr>
                        <a:t>cùng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</a:rPr>
                        <a:t>tìm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</a:rPr>
                        <a:t>hiểu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</a:rPr>
                        <a:t>về</a:t>
                      </a:r>
                      <a:endParaRPr lang="en-US" sz="4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</a:rPr>
                        <a:t>trang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</a:rPr>
                        <a:t>phục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</a:rPr>
                        <a:t>mùa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</a:rPr>
                        <a:t>hè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0"/>
    </mc:Choice>
    <mc:Fallback>
      <p:transition spd="slow" advTm="6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t0.gstatic.com/images?q=tbn:ANd9GcRWpGkoOEmkZXLwxBJBO2vUCFhoQ8ZlVq-b7cHrGWQACoE4P1G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524000"/>
            <a:ext cx="3514725" cy="4876800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RAelSG_f7NqRmFPWLDn_1HOftb4oRw-m7ltiFzPSkY-0ToOZqr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524000"/>
            <a:ext cx="3657600" cy="4876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43200" y="528935"/>
            <a:ext cx="38100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81180"/>
              </p:ext>
            </p:extLst>
          </p:nvPr>
        </p:nvGraphicFramePr>
        <p:xfrm>
          <a:off x="832512" y="6032310"/>
          <a:ext cx="3206087" cy="518160"/>
        </p:xfrm>
        <a:graphic>
          <a:graphicData uri="http://schemas.openxmlformats.org/drawingml/2006/table">
            <a:tbl>
              <a:tblPr/>
              <a:tblGrid>
                <a:gridCol w="320608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Váy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</a:rPr>
                        <a:t>dây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6680"/>
              </p:ext>
            </p:extLst>
          </p:nvPr>
        </p:nvGraphicFramePr>
        <p:xfrm>
          <a:off x="5622878" y="6019800"/>
          <a:ext cx="2538483" cy="612557"/>
        </p:xfrm>
        <a:graphic>
          <a:graphicData uri="http://schemas.openxmlformats.org/drawingml/2006/table">
            <a:tbl>
              <a:tblPr/>
              <a:tblGrid>
                <a:gridCol w="2538483"/>
              </a:tblGrid>
              <a:tr h="6125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</a:rPr>
                        <a:t>Váy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</a:rPr>
                        <a:t>chữ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A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27"/>
    </mc:Choice>
    <mc:Fallback>
      <p:transition spd="slow" advTm="1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t1.gstatic.com/images?q=tbn:ANd9GcSSdPmjOh5ZQuPDEj3Novws5FJKKJXSWwyX9Ya6ayps7IproG9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0447" y="1082932"/>
            <a:ext cx="3492553" cy="5634037"/>
          </a:xfrm>
          <a:prstGeom prst="rect">
            <a:avLst/>
          </a:prstGeom>
          <a:noFill/>
        </p:spPr>
      </p:pic>
      <p:pic>
        <p:nvPicPr>
          <p:cNvPr id="16400" name="Picture 16" descr="http://t3.gstatic.com/images?q=tbn:ANd9GcSDlLe8bJpg_zlOUvzGuJ0bZC46B0B1KATnR4KC7axxJaEOo-x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082933"/>
            <a:ext cx="3833878" cy="56340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43200" y="528935"/>
            <a:ext cx="38100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33435"/>
              </p:ext>
            </p:extLst>
          </p:nvPr>
        </p:nvGraphicFramePr>
        <p:xfrm>
          <a:off x="1214651" y="6400800"/>
          <a:ext cx="2620370" cy="518160"/>
        </p:xfrm>
        <a:graphic>
          <a:graphicData uri="http://schemas.openxmlformats.org/drawingml/2006/table">
            <a:tbl>
              <a:tblPr/>
              <a:tblGrid>
                <a:gridCol w="2620370"/>
              </a:tblGrid>
              <a:tr h="2729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Váy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hoa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79954"/>
              </p:ext>
            </p:extLst>
          </p:nvPr>
        </p:nvGraphicFramePr>
        <p:xfrm>
          <a:off x="5827594" y="6428096"/>
          <a:ext cx="2706806" cy="518160"/>
        </p:xfrm>
        <a:graphic>
          <a:graphicData uri="http://schemas.openxmlformats.org/drawingml/2006/table">
            <a:tbl>
              <a:tblPr/>
              <a:tblGrid>
                <a:gridCol w="2706806"/>
              </a:tblGrid>
              <a:tr h="3548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Quần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áo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cộc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tay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57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32"/>
    </mc:Choice>
    <mc:Fallback>
      <p:transition spd="slow" advTm="11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1" name="Picture 17" descr="G: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1447800"/>
            <a:ext cx="7743825" cy="51401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43200" y="528935"/>
            <a:ext cx="38100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30959"/>
              </p:ext>
            </p:extLst>
          </p:nvPr>
        </p:nvGraphicFramePr>
        <p:xfrm>
          <a:off x="2688609" y="6305266"/>
          <a:ext cx="4572000" cy="51816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300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Áo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cộc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tay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quần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</a:rPr>
                        <a:t>sooc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77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0"/>
    </mc:Choice>
    <mc:Fallback>
      <p:transition spd="slow" advTm="6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://t1.gstatic.com/images?q=tbn:ANd9GcRAZyRHnR5W-xbueJbM3bvh2t1FU-6JzZFHztl3NYlBMdqTh_Rt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337" y="1600199"/>
            <a:ext cx="3819264" cy="4800601"/>
          </a:xfrm>
          <a:prstGeom prst="rect">
            <a:avLst/>
          </a:prstGeom>
          <a:noFill/>
        </p:spPr>
      </p:pic>
      <p:pic>
        <p:nvPicPr>
          <p:cNvPr id="16394" name="Picture 10" descr="http://t3.gstatic.com/images?q=tbn:ANd9GcQsP0WJQt-9TgY0IO1ldc7NkqVLDGxcMlu4uEp-ui6UOyv0-C5b4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4" y="1676400"/>
            <a:ext cx="3457575" cy="4724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43200" y="528935"/>
            <a:ext cx="38100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07214"/>
              </p:ext>
            </p:extLst>
          </p:nvPr>
        </p:nvGraphicFramePr>
        <p:xfrm>
          <a:off x="1214651" y="6059606"/>
          <a:ext cx="2797791" cy="457200"/>
        </p:xfrm>
        <a:graphic>
          <a:graphicData uri="http://schemas.openxmlformats.org/drawingml/2006/table">
            <a:tbl>
              <a:tblPr/>
              <a:tblGrid>
                <a:gridCol w="2797791"/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Áo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sơ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mi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cộc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</a:rPr>
                        <a:t>tay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12074"/>
              </p:ext>
            </p:extLst>
          </p:nvPr>
        </p:nvGraphicFramePr>
        <p:xfrm>
          <a:off x="5650173" y="5943600"/>
          <a:ext cx="2483893" cy="624840"/>
        </p:xfrm>
        <a:graphic>
          <a:graphicData uri="http://schemas.openxmlformats.org/drawingml/2006/table">
            <a:tbl>
              <a:tblPr/>
              <a:tblGrid>
                <a:gridCol w="2483893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Quần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</a:rPr>
                        <a:t>đùi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30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0"/>
    </mc:Choice>
    <mc:Fallback>
      <p:transition spd="slow" advTm="7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3.4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.6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|3.5|0.9|3.3|0.9|3|1.6|2.5|1.1|2.6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5|1.9|1|2.3|1.1|2.8|0.9|1.9|1.2|2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272</Words>
  <Application>Microsoft Office PowerPoint</Application>
  <PresentationFormat>On-screen Show (4:3)</PresentationFormat>
  <Paragraphs>51</Paragraphs>
  <Slides>12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hann2</cp:lastModifiedBy>
  <cp:revision>42</cp:revision>
  <dcterms:created xsi:type="dcterms:W3CDTF">2013-03-25T14:56:45Z</dcterms:created>
  <dcterms:modified xsi:type="dcterms:W3CDTF">2020-04-25T10:14:19Z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MPSD">
    <vt:lpwstr>K</vt:lpwstr>
  </property>
</Properties>
</file>