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258" r:id="rId2"/>
    <p:sldId id="312" r:id="rId3"/>
    <p:sldId id="284" r:id="rId4"/>
    <p:sldId id="322" r:id="rId5"/>
    <p:sldId id="319" r:id="rId6"/>
    <p:sldId id="271" r:id="rId7"/>
    <p:sldId id="329" r:id="rId8"/>
    <p:sldId id="273" r:id="rId9"/>
    <p:sldId id="334" r:id="rId10"/>
    <p:sldId id="331" r:id="rId11"/>
    <p:sldId id="294" r:id="rId12"/>
    <p:sldId id="324" r:id="rId13"/>
    <p:sldId id="335" r:id="rId14"/>
    <p:sldId id="323" r:id="rId15"/>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VnTime" pitchFamily="34" charset="0"/>
        <a:ea typeface="+mn-ea"/>
        <a:cs typeface="+mn-cs"/>
      </a:defRPr>
    </a:lvl1pPr>
    <a:lvl2pPr marL="457200" algn="l" rtl="0" eaLnBrk="0" fontAlgn="base" hangingPunct="0">
      <a:spcBef>
        <a:spcPct val="0"/>
      </a:spcBef>
      <a:spcAft>
        <a:spcPct val="0"/>
      </a:spcAft>
      <a:defRPr b="1" kern="1200">
        <a:solidFill>
          <a:schemeClr val="tx1"/>
        </a:solidFill>
        <a:latin typeface=".VnTime" pitchFamily="34" charset="0"/>
        <a:ea typeface="+mn-ea"/>
        <a:cs typeface="+mn-cs"/>
      </a:defRPr>
    </a:lvl2pPr>
    <a:lvl3pPr marL="914400" algn="l" rtl="0" eaLnBrk="0" fontAlgn="base" hangingPunct="0">
      <a:spcBef>
        <a:spcPct val="0"/>
      </a:spcBef>
      <a:spcAft>
        <a:spcPct val="0"/>
      </a:spcAft>
      <a:defRPr b="1" kern="1200">
        <a:solidFill>
          <a:schemeClr val="tx1"/>
        </a:solidFill>
        <a:latin typeface=".VnTime" pitchFamily="34" charset="0"/>
        <a:ea typeface="+mn-ea"/>
        <a:cs typeface="+mn-cs"/>
      </a:defRPr>
    </a:lvl3pPr>
    <a:lvl4pPr marL="1371600" algn="l" rtl="0" eaLnBrk="0" fontAlgn="base" hangingPunct="0">
      <a:spcBef>
        <a:spcPct val="0"/>
      </a:spcBef>
      <a:spcAft>
        <a:spcPct val="0"/>
      </a:spcAft>
      <a:defRPr b="1" kern="1200">
        <a:solidFill>
          <a:schemeClr val="tx1"/>
        </a:solidFill>
        <a:latin typeface=".VnTime" pitchFamily="34" charset="0"/>
        <a:ea typeface="+mn-ea"/>
        <a:cs typeface="+mn-cs"/>
      </a:defRPr>
    </a:lvl4pPr>
    <a:lvl5pPr marL="1828800" algn="l" rtl="0" eaLnBrk="0" fontAlgn="base" hangingPunct="0">
      <a:spcBef>
        <a:spcPct val="0"/>
      </a:spcBef>
      <a:spcAft>
        <a:spcPct val="0"/>
      </a:spcAft>
      <a:defRPr b="1" kern="1200">
        <a:solidFill>
          <a:schemeClr val="tx1"/>
        </a:solidFill>
        <a:latin typeface=".VnTime" pitchFamily="34" charset="0"/>
        <a:ea typeface="+mn-ea"/>
        <a:cs typeface="+mn-cs"/>
      </a:defRPr>
    </a:lvl5pPr>
    <a:lvl6pPr marL="2286000" algn="l" defTabSz="914400" rtl="0" eaLnBrk="1" latinLnBrk="0" hangingPunct="1">
      <a:defRPr b="1" kern="1200">
        <a:solidFill>
          <a:schemeClr val="tx1"/>
        </a:solidFill>
        <a:latin typeface=".VnTime" pitchFamily="34" charset="0"/>
        <a:ea typeface="+mn-ea"/>
        <a:cs typeface="+mn-cs"/>
      </a:defRPr>
    </a:lvl6pPr>
    <a:lvl7pPr marL="2743200" algn="l" defTabSz="914400" rtl="0" eaLnBrk="1" latinLnBrk="0" hangingPunct="1">
      <a:defRPr b="1" kern="1200">
        <a:solidFill>
          <a:schemeClr val="tx1"/>
        </a:solidFill>
        <a:latin typeface=".VnTime" pitchFamily="34" charset="0"/>
        <a:ea typeface="+mn-ea"/>
        <a:cs typeface="+mn-cs"/>
      </a:defRPr>
    </a:lvl7pPr>
    <a:lvl8pPr marL="3200400" algn="l" defTabSz="914400" rtl="0" eaLnBrk="1" latinLnBrk="0" hangingPunct="1">
      <a:defRPr b="1" kern="1200">
        <a:solidFill>
          <a:schemeClr val="tx1"/>
        </a:solidFill>
        <a:latin typeface=".VnTime" pitchFamily="34" charset="0"/>
        <a:ea typeface="+mn-ea"/>
        <a:cs typeface="+mn-cs"/>
      </a:defRPr>
    </a:lvl8pPr>
    <a:lvl9pPr marL="3657600" algn="l" defTabSz="914400" rtl="0" eaLnBrk="1" latinLnBrk="0" hangingPunct="1">
      <a:defRPr b="1" kern="1200">
        <a:solidFill>
          <a:schemeClr val="tx1"/>
        </a:solidFill>
        <a:latin typeface=".VnTim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9900"/>
    <a:srgbClr val="0000FF"/>
    <a:srgbClr val="FF0000"/>
    <a:srgbClr val="000099"/>
    <a:srgbClr val="FFCCFF"/>
    <a:srgbClr val="9999FF"/>
    <a:srgbClr val="006600"/>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698" autoAdjust="0"/>
    <p:restoredTop sz="94180" autoAdjust="0"/>
  </p:normalViewPr>
  <p:slideViewPr>
    <p:cSldViewPr>
      <p:cViewPr varScale="1">
        <p:scale>
          <a:sx n="41" d="100"/>
          <a:sy n="41" d="100"/>
        </p:scale>
        <p:origin x="-14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pPr>
              <a:defRPr/>
            </a:pPr>
            <a:endParaRPr lang="en-US"/>
          </a:p>
        </p:txBody>
      </p:sp>
      <p:sp>
        <p:nvSpPr>
          <p:cNvPr id="41987"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4198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96FB09BD-171B-4E75-87FD-BBE751753512}"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9A88B9B7-663B-4446-83B4-CF1532656F6C}"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20A93C31-90E2-4D03-9E68-789FE69C8632}"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F699EED1-2BF4-4AC5-956B-5CC4EB17A6D3}"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6FBD42EB-F15E-440F-BD9F-C9D7162B3F86}"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0F807DB-3422-4EF8-BC1A-CCA13F929BC6}"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8F32A91E-0559-4F01-AAB7-412A3B603E3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E169BAAB-5273-4C23-834A-E9E396010942}"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CFF6E498-1809-4A63-A90B-FEC295B3C593}"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2B5EE075-249A-4713-B542-90DD112DA9E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E40D19DF-6EEF-45AB-9E3A-F15C6403C7C6}"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0965"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a:latin typeface="+mn-lt"/>
              </a:defRPr>
            </a:lvl1pPr>
          </a:lstStyle>
          <a:p>
            <a:pPr>
              <a:defRPr/>
            </a:pPr>
            <a:endParaRPr lang="en-US" altLang="en-US"/>
          </a:p>
        </p:txBody>
      </p:sp>
      <p:sp>
        <p:nvSpPr>
          <p:cNvPr id="4096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latin typeface="+mn-lt"/>
              </a:defRPr>
            </a:lvl1pPr>
          </a:lstStyle>
          <a:p>
            <a:pPr>
              <a:defRPr/>
            </a:pPr>
            <a:endParaRPr lang="en-US" altLang="en-US"/>
          </a:p>
        </p:txBody>
      </p:sp>
      <p:sp>
        <p:nvSpPr>
          <p:cNvPr id="40967"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latin typeface="+mn-lt"/>
              </a:defRPr>
            </a:lvl1pPr>
          </a:lstStyle>
          <a:p>
            <a:pPr>
              <a:defRPr/>
            </a:pPr>
            <a:fld id="{60637319-8FA6-49BC-BD30-D50E2933965D}"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w="9525">
              <a:noFill/>
              <a:round/>
              <a:headEnd/>
              <a:tailEnd/>
            </a:ln>
          </p:spPr>
          <p:txBody>
            <a:bodyPr wrap="none" anchor="ctr"/>
            <a:lstStyle/>
            <a:p>
              <a:pPr>
                <a:defRPr/>
              </a:pPr>
              <a:endParaRPr lang="en-US"/>
            </a:p>
          </p:txBody>
        </p:sp>
        <p:sp>
          <p:nvSpPr>
            <p:cNvPr id="1034" name="Oval 10"/>
            <p:cNvSpPr>
              <a:spLocks noChangeArrowheads="1"/>
            </p:cNvSpPr>
            <p:nvPr/>
          </p:nvSpPr>
          <p:spPr bwMode="auto">
            <a:xfrm>
              <a:off x="5248" y="960"/>
              <a:ext cx="79" cy="80"/>
            </a:xfrm>
            <a:prstGeom prst="ellipse">
              <a:avLst/>
            </a:prstGeom>
            <a:solidFill>
              <a:schemeClr val="tx2"/>
            </a:solidFill>
            <a:ln w="9525">
              <a:noFill/>
              <a:round/>
              <a:headEnd/>
              <a:tailEnd/>
            </a:ln>
          </p:spPr>
          <p:txBody>
            <a:bodyPr wrap="none" anchor="ctr"/>
            <a:lstStyle/>
            <a:p>
              <a:pPr>
                <a:defRPr/>
              </a:pPr>
              <a:endParaRPr lang="en-US"/>
            </a:p>
          </p:txBody>
        </p:sp>
        <p:sp>
          <p:nvSpPr>
            <p:cNvPr id="1035" name="Oval 11"/>
            <p:cNvSpPr>
              <a:spLocks noChangeArrowheads="1"/>
            </p:cNvSpPr>
            <p:nvPr/>
          </p:nvSpPr>
          <p:spPr bwMode="auto">
            <a:xfrm>
              <a:off x="5360" y="960"/>
              <a:ext cx="76" cy="80"/>
            </a:xfrm>
            <a:prstGeom prst="ellipse">
              <a:avLst/>
            </a:prstGeom>
            <a:solidFill>
              <a:schemeClr val="tx2"/>
            </a:solidFill>
            <a:ln w="9525">
              <a:noFill/>
              <a:round/>
              <a:headEnd/>
              <a:tailEnd/>
            </a:ln>
          </p:spPr>
          <p:txBody>
            <a:bodyPr wrap="none" anchor="ctr"/>
            <a:lstStyle/>
            <a:p>
              <a:pPr>
                <a:defRPr/>
              </a:pPr>
              <a:endParaRPr lang="en-US"/>
            </a:p>
          </p:txBody>
        </p:sp>
        <p:sp>
          <p:nvSpPr>
            <p:cNvPr id="1036" name="Oval 12"/>
            <p:cNvSpPr>
              <a:spLocks noChangeArrowheads="1"/>
            </p:cNvSpPr>
            <p:nvPr/>
          </p:nvSpPr>
          <p:spPr bwMode="auto">
            <a:xfrm>
              <a:off x="5136" y="1072"/>
              <a:ext cx="80" cy="77"/>
            </a:xfrm>
            <a:prstGeom prst="ellipse">
              <a:avLst/>
            </a:prstGeom>
            <a:solidFill>
              <a:schemeClr val="tx2"/>
            </a:solidFill>
            <a:ln w="9525">
              <a:noFill/>
              <a:round/>
              <a:headEnd/>
              <a:tailEnd/>
            </a:ln>
          </p:spPr>
          <p:txBody>
            <a:bodyPr wrap="none" anchor="ctr"/>
            <a:lstStyle/>
            <a:p>
              <a:pPr>
                <a:defRPr/>
              </a:pPr>
              <a:endParaRPr lang="en-US"/>
            </a:p>
          </p:txBody>
        </p:sp>
        <p:sp>
          <p:nvSpPr>
            <p:cNvPr id="1037" name="Oval 13"/>
            <p:cNvSpPr>
              <a:spLocks noChangeArrowheads="1"/>
            </p:cNvSpPr>
            <p:nvPr/>
          </p:nvSpPr>
          <p:spPr bwMode="auto">
            <a:xfrm>
              <a:off x="5248" y="1072"/>
              <a:ext cx="79" cy="77"/>
            </a:xfrm>
            <a:prstGeom prst="ellipse">
              <a:avLst/>
            </a:prstGeom>
            <a:solidFill>
              <a:schemeClr val="tx2"/>
            </a:solidFill>
            <a:ln w="9525">
              <a:noFill/>
              <a:round/>
              <a:headEnd/>
              <a:tailEnd/>
            </a:ln>
          </p:spPr>
          <p:txBody>
            <a:bodyPr wrap="none" anchor="ctr"/>
            <a:lstStyle/>
            <a:p>
              <a:pPr>
                <a:defRPr/>
              </a:pPr>
              <a:endParaRPr lang="en-US"/>
            </a:p>
          </p:txBody>
        </p:sp>
        <p:sp>
          <p:nvSpPr>
            <p:cNvPr id="1038" name="Oval 14"/>
            <p:cNvSpPr>
              <a:spLocks noChangeArrowheads="1"/>
            </p:cNvSpPr>
            <p:nvPr/>
          </p:nvSpPr>
          <p:spPr bwMode="auto">
            <a:xfrm>
              <a:off x="5360" y="1072"/>
              <a:ext cx="76" cy="77"/>
            </a:xfrm>
            <a:prstGeom prst="ellipse">
              <a:avLst/>
            </a:prstGeom>
            <a:solidFill>
              <a:schemeClr val="tx2"/>
            </a:solidFill>
            <a:ln w="9525">
              <a:noFill/>
              <a:round/>
              <a:headEnd/>
              <a:tailEnd/>
            </a:ln>
          </p:spPr>
          <p:txBody>
            <a:bodyPr wrap="none" anchor="ctr"/>
            <a:lstStyle/>
            <a:p>
              <a:pPr>
                <a:defRPr/>
              </a:pPr>
              <a:endParaRPr lang="en-US"/>
            </a:p>
          </p:txBody>
        </p:sp>
        <p:sp>
          <p:nvSpPr>
            <p:cNvPr id="1039" name="Oval 15"/>
            <p:cNvSpPr>
              <a:spLocks noChangeArrowheads="1"/>
            </p:cNvSpPr>
            <p:nvPr/>
          </p:nvSpPr>
          <p:spPr bwMode="auto">
            <a:xfrm>
              <a:off x="5472" y="1072"/>
              <a:ext cx="73" cy="77"/>
            </a:xfrm>
            <a:prstGeom prst="ellipse">
              <a:avLst/>
            </a:prstGeom>
            <a:solidFill>
              <a:schemeClr val="accent2"/>
            </a:solidFill>
            <a:ln w="9525">
              <a:noFill/>
              <a:round/>
              <a:headEnd/>
              <a:tailEnd/>
            </a:ln>
          </p:spPr>
          <p:txBody>
            <a:bodyPr wrap="none" anchor="ctr"/>
            <a:lstStyle/>
            <a:p>
              <a:pPr>
                <a:defRPr/>
              </a:pPr>
              <a:endParaRPr lang="en-US"/>
            </a:p>
          </p:txBody>
        </p:sp>
        <p:sp>
          <p:nvSpPr>
            <p:cNvPr id="1040" name="Oval 16"/>
            <p:cNvSpPr>
              <a:spLocks noChangeArrowheads="1"/>
            </p:cNvSpPr>
            <p:nvPr/>
          </p:nvSpPr>
          <p:spPr bwMode="auto">
            <a:xfrm>
              <a:off x="5136" y="1184"/>
              <a:ext cx="80" cy="73"/>
            </a:xfrm>
            <a:prstGeom prst="ellipse">
              <a:avLst/>
            </a:prstGeom>
            <a:solidFill>
              <a:schemeClr val="tx2"/>
            </a:solidFill>
            <a:ln w="9525">
              <a:noFill/>
              <a:round/>
              <a:headEnd/>
              <a:tailEnd/>
            </a:ln>
          </p:spPr>
          <p:txBody>
            <a:bodyPr wrap="none" anchor="ctr"/>
            <a:lstStyle/>
            <a:p>
              <a:pPr>
                <a:defRPr/>
              </a:pPr>
              <a:endParaRPr lang="en-US"/>
            </a:p>
          </p:txBody>
        </p:sp>
        <p:sp>
          <p:nvSpPr>
            <p:cNvPr id="1041" name="Oval 17"/>
            <p:cNvSpPr>
              <a:spLocks noChangeArrowheads="1"/>
            </p:cNvSpPr>
            <p:nvPr/>
          </p:nvSpPr>
          <p:spPr bwMode="auto">
            <a:xfrm>
              <a:off x="5248" y="1184"/>
              <a:ext cx="79" cy="73"/>
            </a:xfrm>
            <a:prstGeom prst="ellipse">
              <a:avLst/>
            </a:prstGeom>
            <a:solidFill>
              <a:schemeClr val="tx2"/>
            </a:solidFill>
            <a:ln w="9525">
              <a:noFill/>
              <a:round/>
              <a:headEnd/>
              <a:tailEnd/>
            </a:ln>
          </p:spPr>
          <p:txBody>
            <a:bodyPr wrap="none" anchor="ctr"/>
            <a:lstStyle/>
            <a:p>
              <a:pPr>
                <a:defRPr/>
              </a:pPr>
              <a:endParaRPr lang="en-US"/>
            </a:p>
          </p:txBody>
        </p:sp>
        <p:sp>
          <p:nvSpPr>
            <p:cNvPr id="1042" name="Oval 18"/>
            <p:cNvSpPr>
              <a:spLocks noChangeArrowheads="1"/>
            </p:cNvSpPr>
            <p:nvPr/>
          </p:nvSpPr>
          <p:spPr bwMode="auto">
            <a:xfrm>
              <a:off x="5360" y="1184"/>
              <a:ext cx="76" cy="73"/>
            </a:xfrm>
            <a:prstGeom prst="ellipse">
              <a:avLst/>
            </a:prstGeom>
            <a:solidFill>
              <a:schemeClr val="accent2"/>
            </a:solidFill>
            <a:ln w="9525">
              <a:noFill/>
              <a:round/>
              <a:headEnd/>
              <a:tailEnd/>
            </a:ln>
          </p:spPr>
          <p:txBody>
            <a:bodyPr wrap="none" anchor="ctr"/>
            <a:lstStyle/>
            <a:p>
              <a:pPr>
                <a:defRPr/>
              </a:pPr>
              <a:endParaRPr lang="en-US"/>
            </a:p>
          </p:txBody>
        </p:sp>
        <p:sp>
          <p:nvSpPr>
            <p:cNvPr id="1043" name="Oval 19"/>
            <p:cNvSpPr>
              <a:spLocks noChangeArrowheads="1"/>
            </p:cNvSpPr>
            <p:nvPr/>
          </p:nvSpPr>
          <p:spPr bwMode="auto">
            <a:xfrm>
              <a:off x="5472" y="1184"/>
              <a:ext cx="73" cy="73"/>
            </a:xfrm>
            <a:prstGeom prst="ellipse">
              <a:avLst/>
            </a:prstGeom>
            <a:solidFill>
              <a:schemeClr val="accent2"/>
            </a:solidFill>
            <a:ln w="9525">
              <a:noFill/>
              <a:round/>
              <a:headEnd/>
              <a:tailEnd/>
            </a:ln>
          </p:spPr>
          <p:txBody>
            <a:bodyPr wrap="none" anchor="ctr"/>
            <a:lstStyle/>
            <a:p>
              <a:pPr>
                <a:defRPr/>
              </a:pPr>
              <a:endParaRPr lang="en-US"/>
            </a:p>
          </p:txBody>
        </p:sp>
        <p:sp>
          <p:nvSpPr>
            <p:cNvPr id="1044" name="Oval 20"/>
            <p:cNvSpPr>
              <a:spLocks noChangeArrowheads="1"/>
            </p:cNvSpPr>
            <p:nvPr/>
          </p:nvSpPr>
          <p:spPr bwMode="auto">
            <a:xfrm>
              <a:off x="5584" y="1184"/>
              <a:ext cx="80" cy="73"/>
            </a:xfrm>
            <a:prstGeom prst="ellipse">
              <a:avLst/>
            </a:prstGeom>
            <a:solidFill>
              <a:schemeClr val="accent1"/>
            </a:solidFill>
            <a:ln w="9525">
              <a:noFill/>
              <a:round/>
              <a:headEnd/>
              <a:tailEnd/>
            </a:ln>
          </p:spPr>
          <p:txBody>
            <a:bodyPr wrap="none" anchor="ctr"/>
            <a:lstStyle/>
            <a:p>
              <a:pPr>
                <a:defRPr/>
              </a:pPr>
              <a:endParaRPr lang="en-US"/>
            </a:p>
          </p:txBody>
        </p:sp>
        <p:sp>
          <p:nvSpPr>
            <p:cNvPr id="1045" name="Oval 21"/>
            <p:cNvSpPr>
              <a:spLocks noChangeArrowheads="1"/>
            </p:cNvSpPr>
            <p:nvPr/>
          </p:nvSpPr>
          <p:spPr bwMode="auto">
            <a:xfrm>
              <a:off x="5136" y="1296"/>
              <a:ext cx="80" cy="80"/>
            </a:xfrm>
            <a:prstGeom prst="ellipse">
              <a:avLst/>
            </a:prstGeom>
            <a:solidFill>
              <a:schemeClr val="tx2"/>
            </a:solidFill>
            <a:ln w="9525">
              <a:noFill/>
              <a:round/>
              <a:headEnd/>
              <a:tailEnd/>
            </a:ln>
          </p:spPr>
          <p:txBody>
            <a:bodyPr wrap="none" anchor="ctr"/>
            <a:lstStyle/>
            <a:p>
              <a:pPr>
                <a:defRPr/>
              </a:pPr>
              <a:endParaRPr lang="en-US"/>
            </a:p>
          </p:txBody>
        </p:sp>
        <p:sp>
          <p:nvSpPr>
            <p:cNvPr id="1046" name="Oval 22"/>
            <p:cNvSpPr>
              <a:spLocks noChangeArrowheads="1"/>
            </p:cNvSpPr>
            <p:nvPr/>
          </p:nvSpPr>
          <p:spPr bwMode="auto">
            <a:xfrm>
              <a:off x="5248" y="1296"/>
              <a:ext cx="79" cy="80"/>
            </a:xfrm>
            <a:prstGeom prst="ellipse">
              <a:avLst/>
            </a:prstGeom>
            <a:solidFill>
              <a:schemeClr val="accent2"/>
            </a:solidFill>
            <a:ln w="9525">
              <a:noFill/>
              <a:round/>
              <a:headEnd/>
              <a:tailEnd/>
            </a:ln>
          </p:spPr>
          <p:txBody>
            <a:bodyPr wrap="none" anchor="ctr"/>
            <a:lstStyle/>
            <a:p>
              <a:pPr>
                <a:defRPr/>
              </a:pPr>
              <a:endParaRPr lang="en-US"/>
            </a:p>
          </p:txBody>
        </p:sp>
        <p:sp>
          <p:nvSpPr>
            <p:cNvPr id="1047" name="Oval 23"/>
            <p:cNvSpPr>
              <a:spLocks noChangeArrowheads="1"/>
            </p:cNvSpPr>
            <p:nvPr/>
          </p:nvSpPr>
          <p:spPr bwMode="auto">
            <a:xfrm>
              <a:off x="5360" y="1296"/>
              <a:ext cx="76" cy="80"/>
            </a:xfrm>
            <a:prstGeom prst="ellipse">
              <a:avLst/>
            </a:prstGeom>
            <a:solidFill>
              <a:schemeClr val="accent2"/>
            </a:solidFill>
            <a:ln w="9525">
              <a:noFill/>
              <a:round/>
              <a:headEnd/>
              <a:tailEnd/>
            </a:ln>
          </p:spPr>
          <p:txBody>
            <a:bodyPr wrap="none" anchor="ctr"/>
            <a:lstStyle/>
            <a:p>
              <a:pPr>
                <a:defRPr/>
              </a:pPr>
              <a:endParaRPr lang="en-US"/>
            </a:p>
          </p:txBody>
        </p:sp>
        <p:sp>
          <p:nvSpPr>
            <p:cNvPr id="1048" name="Oval 24"/>
            <p:cNvSpPr>
              <a:spLocks noChangeArrowheads="1"/>
            </p:cNvSpPr>
            <p:nvPr/>
          </p:nvSpPr>
          <p:spPr bwMode="auto">
            <a:xfrm>
              <a:off x="5472" y="1296"/>
              <a:ext cx="73" cy="80"/>
            </a:xfrm>
            <a:prstGeom prst="ellipse">
              <a:avLst/>
            </a:prstGeom>
            <a:solidFill>
              <a:schemeClr val="accent1"/>
            </a:solidFill>
            <a:ln w="9525">
              <a:noFill/>
              <a:round/>
              <a:headEnd/>
              <a:tailEnd/>
            </a:ln>
          </p:spPr>
          <p:txBody>
            <a:bodyPr wrap="none" anchor="ctr"/>
            <a:lstStyle/>
            <a:p>
              <a:pPr>
                <a:defRPr/>
              </a:pPr>
              <a:endParaRPr lang="en-US"/>
            </a:p>
          </p:txBody>
        </p:sp>
        <p:sp>
          <p:nvSpPr>
            <p:cNvPr id="1049" name="Oval 25"/>
            <p:cNvSpPr>
              <a:spLocks noChangeArrowheads="1"/>
            </p:cNvSpPr>
            <p:nvPr/>
          </p:nvSpPr>
          <p:spPr bwMode="auto">
            <a:xfrm>
              <a:off x="5136" y="1408"/>
              <a:ext cx="80" cy="80"/>
            </a:xfrm>
            <a:prstGeom prst="ellipse">
              <a:avLst/>
            </a:prstGeom>
            <a:solidFill>
              <a:schemeClr val="accent2"/>
            </a:solidFill>
            <a:ln w="9525">
              <a:noFill/>
              <a:round/>
              <a:headEnd/>
              <a:tailEnd/>
            </a:ln>
          </p:spPr>
          <p:txBody>
            <a:bodyPr wrap="none" anchor="ctr"/>
            <a:lstStyle/>
            <a:p>
              <a:pPr>
                <a:defRPr/>
              </a:pPr>
              <a:endParaRPr lang="en-US"/>
            </a:p>
          </p:txBody>
        </p:sp>
        <p:sp>
          <p:nvSpPr>
            <p:cNvPr id="1050" name="Oval 26"/>
            <p:cNvSpPr>
              <a:spLocks noChangeArrowheads="1"/>
            </p:cNvSpPr>
            <p:nvPr/>
          </p:nvSpPr>
          <p:spPr bwMode="auto">
            <a:xfrm>
              <a:off x="5248" y="1408"/>
              <a:ext cx="79" cy="80"/>
            </a:xfrm>
            <a:prstGeom prst="ellipse">
              <a:avLst/>
            </a:prstGeom>
            <a:solidFill>
              <a:schemeClr val="accent2"/>
            </a:solidFill>
            <a:ln w="9525">
              <a:noFill/>
              <a:round/>
              <a:headEnd/>
              <a:tailEnd/>
            </a:ln>
          </p:spPr>
          <p:txBody>
            <a:bodyPr wrap="none" anchor="ctr"/>
            <a:lstStyle/>
            <a:p>
              <a:pPr>
                <a:defRPr/>
              </a:pPr>
              <a:endParaRPr lang="en-US"/>
            </a:p>
          </p:txBody>
        </p:sp>
        <p:sp>
          <p:nvSpPr>
            <p:cNvPr id="1051" name="Oval 27"/>
            <p:cNvSpPr>
              <a:spLocks noChangeArrowheads="1"/>
            </p:cNvSpPr>
            <p:nvPr/>
          </p:nvSpPr>
          <p:spPr bwMode="auto">
            <a:xfrm>
              <a:off x="5360" y="1408"/>
              <a:ext cx="76" cy="80"/>
            </a:xfrm>
            <a:prstGeom prst="ellipse">
              <a:avLst/>
            </a:prstGeom>
            <a:solidFill>
              <a:schemeClr val="accent1"/>
            </a:solidFill>
            <a:ln w="9525">
              <a:noFill/>
              <a:round/>
              <a:headEnd/>
              <a:tailEnd/>
            </a:ln>
          </p:spPr>
          <p:txBody>
            <a:bodyPr wrap="none" anchor="ctr"/>
            <a:lstStyle/>
            <a:p>
              <a:pPr>
                <a:defRPr/>
              </a:pPr>
              <a:endParaRPr lang="en-US"/>
            </a:p>
          </p:txBody>
        </p:sp>
        <p:sp>
          <p:nvSpPr>
            <p:cNvPr id="1052" name="Oval 28"/>
            <p:cNvSpPr>
              <a:spLocks noChangeArrowheads="1"/>
            </p:cNvSpPr>
            <p:nvPr/>
          </p:nvSpPr>
          <p:spPr bwMode="auto">
            <a:xfrm>
              <a:off x="5472" y="1408"/>
              <a:ext cx="73" cy="80"/>
            </a:xfrm>
            <a:prstGeom prst="ellipse">
              <a:avLst/>
            </a:prstGeom>
            <a:solidFill>
              <a:schemeClr val="accent1"/>
            </a:solidFill>
            <a:ln w="9525">
              <a:noFill/>
              <a:round/>
              <a:headEnd/>
              <a:tailEnd/>
            </a:ln>
          </p:spPr>
          <p:txBody>
            <a:bodyPr wrap="none" anchor="ctr"/>
            <a:lstStyle/>
            <a:p>
              <a:pPr>
                <a:defRPr/>
              </a:pPr>
              <a:endParaRPr lang="en-US"/>
            </a:p>
          </p:txBody>
        </p:sp>
        <p:sp>
          <p:nvSpPr>
            <p:cNvPr id="1053" name="Oval 29"/>
            <p:cNvSpPr>
              <a:spLocks noChangeArrowheads="1"/>
            </p:cNvSpPr>
            <p:nvPr/>
          </p:nvSpPr>
          <p:spPr bwMode="auto">
            <a:xfrm>
              <a:off x="5584" y="1408"/>
              <a:ext cx="80" cy="80"/>
            </a:xfrm>
            <a:prstGeom prst="ellipse">
              <a:avLst/>
            </a:prstGeom>
            <a:solidFill>
              <a:schemeClr val="folHlink"/>
            </a:solidFill>
            <a:ln w="9525">
              <a:noFill/>
              <a:round/>
              <a:headEnd/>
              <a:tailEnd/>
            </a:ln>
          </p:spPr>
          <p:txBody>
            <a:bodyPr wrap="none" anchor="ctr"/>
            <a:lstStyle/>
            <a:p>
              <a:pPr>
                <a:defRPr/>
              </a:pPr>
              <a:endParaRPr lang="en-US"/>
            </a:p>
          </p:txBody>
        </p:sp>
        <p:sp>
          <p:nvSpPr>
            <p:cNvPr id="1054" name="Oval 30"/>
            <p:cNvSpPr>
              <a:spLocks noChangeArrowheads="1"/>
            </p:cNvSpPr>
            <p:nvPr/>
          </p:nvSpPr>
          <p:spPr bwMode="auto">
            <a:xfrm>
              <a:off x="5136" y="1520"/>
              <a:ext cx="80" cy="79"/>
            </a:xfrm>
            <a:prstGeom prst="ellipse">
              <a:avLst/>
            </a:prstGeom>
            <a:solidFill>
              <a:schemeClr val="accent2"/>
            </a:solidFill>
            <a:ln w="9525">
              <a:noFill/>
              <a:round/>
              <a:headEnd/>
              <a:tailEnd/>
            </a:ln>
          </p:spPr>
          <p:txBody>
            <a:bodyPr wrap="none" anchor="ctr"/>
            <a:lstStyle/>
            <a:p>
              <a:pPr>
                <a:defRPr/>
              </a:pPr>
              <a:endParaRPr lang="en-US"/>
            </a:p>
          </p:txBody>
        </p:sp>
        <p:sp>
          <p:nvSpPr>
            <p:cNvPr id="1055" name="Oval 31"/>
            <p:cNvSpPr>
              <a:spLocks noChangeArrowheads="1"/>
            </p:cNvSpPr>
            <p:nvPr/>
          </p:nvSpPr>
          <p:spPr bwMode="auto">
            <a:xfrm>
              <a:off x="5248" y="1520"/>
              <a:ext cx="79" cy="79"/>
            </a:xfrm>
            <a:prstGeom prst="ellipse">
              <a:avLst/>
            </a:prstGeom>
            <a:solidFill>
              <a:schemeClr val="accent1"/>
            </a:solidFill>
            <a:ln w="9525">
              <a:noFill/>
              <a:round/>
              <a:headEnd/>
              <a:tailEnd/>
            </a:ln>
          </p:spPr>
          <p:txBody>
            <a:bodyPr wrap="none" anchor="ctr"/>
            <a:lstStyle/>
            <a:p>
              <a:pPr>
                <a:defRPr/>
              </a:pPr>
              <a:endParaRPr lang="en-US"/>
            </a:p>
          </p:txBody>
        </p:sp>
        <p:sp>
          <p:nvSpPr>
            <p:cNvPr id="1056" name="Oval 32"/>
            <p:cNvSpPr>
              <a:spLocks noChangeArrowheads="1"/>
            </p:cNvSpPr>
            <p:nvPr/>
          </p:nvSpPr>
          <p:spPr bwMode="auto">
            <a:xfrm>
              <a:off x="5360" y="1520"/>
              <a:ext cx="76" cy="79"/>
            </a:xfrm>
            <a:prstGeom prst="ellipse">
              <a:avLst/>
            </a:prstGeom>
            <a:solidFill>
              <a:schemeClr val="accent1"/>
            </a:solidFill>
            <a:ln w="9525">
              <a:noFill/>
              <a:round/>
              <a:headEnd/>
              <a:tailEnd/>
            </a:ln>
          </p:spPr>
          <p:txBody>
            <a:bodyPr wrap="none" anchor="ctr"/>
            <a:lstStyle/>
            <a:p>
              <a:pPr>
                <a:defRPr/>
              </a:pPr>
              <a:endParaRPr lang="en-US"/>
            </a:p>
          </p:txBody>
        </p:sp>
        <p:sp>
          <p:nvSpPr>
            <p:cNvPr id="1057" name="Oval 33"/>
            <p:cNvSpPr>
              <a:spLocks noChangeArrowheads="1"/>
            </p:cNvSpPr>
            <p:nvPr/>
          </p:nvSpPr>
          <p:spPr bwMode="auto">
            <a:xfrm>
              <a:off x="5472" y="1520"/>
              <a:ext cx="73" cy="79"/>
            </a:xfrm>
            <a:prstGeom prst="ellipse">
              <a:avLst/>
            </a:prstGeom>
            <a:solidFill>
              <a:schemeClr val="folHlink"/>
            </a:solidFill>
            <a:ln w="9525">
              <a:noFill/>
              <a:round/>
              <a:headEnd/>
              <a:tailEnd/>
            </a:ln>
          </p:spPr>
          <p:txBody>
            <a:bodyPr wrap="none" anchor="ctr"/>
            <a:lstStyle/>
            <a:p>
              <a:pPr>
                <a:defRPr/>
              </a:pPr>
              <a:endParaRPr lang="en-US"/>
            </a:p>
          </p:txBody>
        </p:sp>
        <p:sp>
          <p:nvSpPr>
            <p:cNvPr id="1058" name="Oval 34"/>
            <p:cNvSpPr>
              <a:spLocks noChangeArrowheads="1"/>
            </p:cNvSpPr>
            <p:nvPr/>
          </p:nvSpPr>
          <p:spPr bwMode="auto">
            <a:xfrm>
              <a:off x="5136" y="1632"/>
              <a:ext cx="80" cy="75"/>
            </a:xfrm>
            <a:prstGeom prst="ellipse">
              <a:avLst/>
            </a:prstGeom>
            <a:solidFill>
              <a:schemeClr val="accent1"/>
            </a:solidFill>
            <a:ln w="9525">
              <a:noFill/>
              <a:round/>
              <a:headEnd/>
              <a:tailEnd/>
            </a:ln>
          </p:spPr>
          <p:txBody>
            <a:bodyPr wrap="none" anchor="ctr"/>
            <a:lstStyle/>
            <a:p>
              <a:pPr>
                <a:defRPr/>
              </a:pPr>
              <a:endParaRPr lang="en-US"/>
            </a:p>
          </p:txBody>
        </p:sp>
        <p:sp>
          <p:nvSpPr>
            <p:cNvPr id="1059" name="Oval 35"/>
            <p:cNvSpPr>
              <a:spLocks noChangeArrowheads="1"/>
            </p:cNvSpPr>
            <p:nvPr/>
          </p:nvSpPr>
          <p:spPr bwMode="auto">
            <a:xfrm>
              <a:off x="5248" y="1632"/>
              <a:ext cx="79" cy="75"/>
            </a:xfrm>
            <a:prstGeom prst="ellipse">
              <a:avLst/>
            </a:prstGeom>
            <a:solidFill>
              <a:schemeClr val="accent1"/>
            </a:solidFill>
            <a:ln w="9525">
              <a:noFill/>
              <a:round/>
              <a:headEnd/>
              <a:tailEnd/>
            </a:ln>
          </p:spPr>
          <p:txBody>
            <a:bodyPr wrap="none" anchor="ctr"/>
            <a:lstStyle/>
            <a:p>
              <a:pPr>
                <a:defRPr/>
              </a:pPr>
              <a:endParaRPr lang="en-US"/>
            </a:p>
          </p:txBody>
        </p:sp>
        <p:sp>
          <p:nvSpPr>
            <p:cNvPr id="1060" name="Oval 36"/>
            <p:cNvSpPr>
              <a:spLocks noChangeArrowheads="1"/>
            </p:cNvSpPr>
            <p:nvPr/>
          </p:nvSpPr>
          <p:spPr bwMode="auto">
            <a:xfrm>
              <a:off x="5360" y="1632"/>
              <a:ext cx="76" cy="75"/>
            </a:xfrm>
            <a:prstGeom prst="ellipse">
              <a:avLst/>
            </a:prstGeom>
            <a:solidFill>
              <a:schemeClr val="folHlink"/>
            </a:solidFill>
            <a:ln w="9525">
              <a:noFill/>
              <a:round/>
              <a:headEnd/>
              <a:tailEnd/>
            </a:ln>
          </p:spPr>
          <p:txBody>
            <a:bodyPr wrap="none" anchor="ctr"/>
            <a:lstStyle/>
            <a:p>
              <a:pPr>
                <a:defRPr/>
              </a:pPr>
              <a:endParaRPr lang="en-US"/>
            </a:p>
          </p:txBody>
        </p:sp>
        <p:sp>
          <p:nvSpPr>
            <p:cNvPr id="1061" name="Oval 37"/>
            <p:cNvSpPr>
              <a:spLocks noChangeArrowheads="1"/>
            </p:cNvSpPr>
            <p:nvPr/>
          </p:nvSpPr>
          <p:spPr bwMode="auto">
            <a:xfrm>
              <a:off x="5472" y="1632"/>
              <a:ext cx="73" cy="75"/>
            </a:xfrm>
            <a:prstGeom prst="ellipse">
              <a:avLst/>
            </a:prstGeom>
            <a:solidFill>
              <a:schemeClr val="folHlink"/>
            </a:solidFill>
            <a:ln w="9525">
              <a:noFill/>
              <a:round/>
              <a:headEnd/>
              <a:tailEnd/>
            </a:ln>
          </p:spPr>
          <p:txBody>
            <a:bodyPr wrap="none" anchor="ctr"/>
            <a:lstStyle/>
            <a:p>
              <a:pPr>
                <a:defRPr/>
              </a:pPr>
              <a:endParaRPr lang="en-US"/>
            </a:p>
          </p:txBody>
        </p:sp>
        <p:sp>
          <p:nvSpPr>
            <p:cNvPr id="1062" name="Oval 38"/>
            <p:cNvSpPr>
              <a:spLocks noChangeArrowheads="1"/>
            </p:cNvSpPr>
            <p:nvPr/>
          </p:nvSpPr>
          <p:spPr bwMode="auto">
            <a:xfrm>
              <a:off x="5248" y="1744"/>
              <a:ext cx="79" cy="80"/>
            </a:xfrm>
            <a:prstGeom prst="ellipse">
              <a:avLst/>
            </a:prstGeom>
            <a:solidFill>
              <a:schemeClr val="folHlink"/>
            </a:solidFill>
            <a:ln w="9525">
              <a:noFill/>
              <a:round/>
              <a:headEnd/>
              <a:tailEnd/>
            </a:ln>
          </p:spPr>
          <p:txBody>
            <a:bodyPr wrap="none" anchor="ctr"/>
            <a:lstStyle/>
            <a:p>
              <a:pPr>
                <a:defRPr/>
              </a:pPr>
              <a:endParaRPr lang="en-US"/>
            </a:p>
          </p:txBody>
        </p:sp>
        <p:sp>
          <p:nvSpPr>
            <p:cNvPr id="1063" name="Oval 39"/>
            <p:cNvSpPr>
              <a:spLocks noChangeArrowheads="1"/>
            </p:cNvSpPr>
            <p:nvPr/>
          </p:nvSpPr>
          <p:spPr bwMode="auto">
            <a:xfrm>
              <a:off x="5472" y="1744"/>
              <a:ext cx="73" cy="80"/>
            </a:xfrm>
            <a:prstGeom prst="ellipse">
              <a:avLst/>
            </a:prstGeom>
            <a:solidFill>
              <a:schemeClr val="folHlink"/>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587" r:id="rId1"/>
    <p:sldLayoutId id="2147484577" r:id="rId2"/>
    <p:sldLayoutId id="2147484578" r:id="rId3"/>
    <p:sldLayoutId id="2147484579" r:id="rId4"/>
    <p:sldLayoutId id="2147484580" r:id="rId5"/>
    <p:sldLayoutId id="2147484581" r:id="rId6"/>
    <p:sldLayoutId id="2147484582" r:id="rId7"/>
    <p:sldLayoutId id="2147484583" r:id="rId8"/>
    <p:sldLayoutId id="2147484584" r:id="rId9"/>
    <p:sldLayoutId id="2147484585" r:id="rId10"/>
    <p:sldLayoutId id="2147484586"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D:\nguyet\Que%20huong%20%20-%20Cam%20Ly%20%5bNCT%2011634147954117656250%5d.mp3"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CCFF33"/>
            </a:gs>
            <a:gs pos="100000">
              <a:schemeClr val="accent2"/>
            </a:gs>
          </a:gsLst>
          <a:lin ang="5400000" scaled="1"/>
        </a:gradFill>
        <a:effectLst/>
      </p:bgPr>
    </p:bg>
    <p:spTree>
      <p:nvGrpSpPr>
        <p:cNvPr id="1" name=""/>
        <p:cNvGrpSpPr/>
        <p:nvPr/>
      </p:nvGrpSpPr>
      <p:grpSpPr>
        <a:xfrm>
          <a:off x="0" y="0"/>
          <a:ext cx="0" cy="0"/>
          <a:chOff x="0" y="0"/>
          <a:chExt cx="0" cy="0"/>
        </a:xfrm>
      </p:grpSpPr>
      <p:sp>
        <p:nvSpPr>
          <p:cNvPr id="3074" name="WordArt 14"/>
          <p:cNvSpPr>
            <a:spLocks noChangeArrowheads="1" noChangeShapeType="1" noTextEdit="1"/>
          </p:cNvSpPr>
          <p:nvPr/>
        </p:nvSpPr>
        <p:spPr bwMode="auto">
          <a:xfrm>
            <a:off x="1676400" y="3124200"/>
            <a:ext cx="5275263" cy="990600"/>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FFFF00"/>
              </a:extrusionClr>
            </a:sp3d>
          </a:bodyPr>
          <a:lstStyle/>
          <a:p>
            <a:pPr algn="ctr"/>
            <a:r>
              <a:rPr lang="en-US" sz="3600" kern="10">
                <a:ln w="9525">
                  <a:round/>
                  <a:headEnd/>
                  <a:tailEnd/>
                </a:ln>
                <a:solidFill>
                  <a:srgbClr val="0000FF"/>
                </a:solidFill>
                <a:latin typeface="Arial"/>
                <a:cs typeface="Arial"/>
              </a:rPr>
              <a:t>CHÍNH TẢ LỚP 3</a:t>
            </a:r>
          </a:p>
        </p:txBody>
      </p:sp>
      <p:sp>
        <p:nvSpPr>
          <p:cNvPr id="10" name="Text Box 15"/>
          <p:cNvSpPr txBox="1">
            <a:spLocks noChangeArrowheads="1"/>
          </p:cNvSpPr>
          <p:nvPr/>
        </p:nvSpPr>
        <p:spPr bwMode="auto">
          <a:xfrm>
            <a:off x="2743200" y="4267200"/>
            <a:ext cx="3505200" cy="457200"/>
          </a:xfrm>
          <a:prstGeom prst="rect">
            <a:avLst/>
          </a:prstGeom>
          <a:noFill/>
          <a:ln w="9525" algn="ctr">
            <a:noFill/>
            <a:miter lim="800000"/>
            <a:headEnd/>
            <a:tailEnd/>
          </a:ln>
          <a:effectLst/>
        </p:spPr>
        <p:txBody>
          <a:bodyPr>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algn="ctr" eaLnBrk="1" hangingPunct="1">
              <a:defRPr/>
            </a:pPr>
            <a:r>
              <a:rPr lang="en-US" sz="2400" dirty="0" smtClean="0">
                <a:solidFill>
                  <a:srgbClr val="FF0000"/>
                </a:solidFill>
                <a:effectLst>
                  <a:outerShdw blurRad="38100" dist="38100" dir="2700000" algn="tl">
                    <a:srgbClr val="000000"/>
                  </a:outerShdw>
                </a:effectLst>
                <a:latin typeface="Arial"/>
                <a:cs typeface="Times New Roman" pitchFamily="18" charset="0"/>
              </a:rPr>
              <a:t>TUẦN 24 – TIẾT 48</a:t>
            </a:r>
          </a:p>
        </p:txBody>
      </p:sp>
      <p:pic>
        <p:nvPicPr>
          <p:cNvPr id="3076" name="Picture 52" descr="DSTARS-P"/>
          <p:cNvPicPr>
            <a:picLocks noChangeAspect="1" noChangeArrowheads="1" noCrop="1"/>
          </p:cNvPicPr>
          <p:nvPr/>
        </p:nvPicPr>
        <p:blipFill>
          <a:blip r:embed="rId3">
            <a:lum contrast="-6000"/>
          </a:blip>
          <a:srcRect/>
          <a:stretch>
            <a:fillRect/>
          </a:stretch>
        </p:blipFill>
        <p:spPr bwMode="auto">
          <a:xfrm>
            <a:off x="228600" y="1371600"/>
            <a:ext cx="1143000" cy="1155700"/>
          </a:xfrm>
          <a:prstGeom prst="rect">
            <a:avLst/>
          </a:prstGeom>
          <a:noFill/>
          <a:ln w="9525">
            <a:noFill/>
            <a:miter lim="800000"/>
            <a:headEnd/>
            <a:tailEnd/>
          </a:ln>
        </p:spPr>
      </p:pic>
      <p:pic>
        <p:nvPicPr>
          <p:cNvPr id="3077" name="Picture 52" descr="DSTARS-P"/>
          <p:cNvPicPr>
            <a:picLocks noChangeAspect="1" noChangeArrowheads="1" noCrop="1"/>
          </p:cNvPicPr>
          <p:nvPr/>
        </p:nvPicPr>
        <p:blipFill>
          <a:blip r:embed="rId3">
            <a:lum contrast="-6000"/>
          </a:blip>
          <a:srcRect/>
          <a:stretch>
            <a:fillRect/>
          </a:stretch>
        </p:blipFill>
        <p:spPr bwMode="auto">
          <a:xfrm>
            <a:off x="685800" y="3124200"/>
            <a:ext cx="1866900" cy="1155700"/>
          </a:xfrm>
          <a:prstGeom prst="rect">
            <a:avLst/>
          </a:prstGeom>
          <a:noFill/>
          <a:ln w="9525">
            <a:noFill/>
            <a:miter lim="800000"/>
            <a:headEnd/>
            <a:tailEnd/>
          </a:ln>
        </p:spPr>
      </p:pic>
      <p:pic>
        <p:nvPicPr>
          <p:cNvPr id="3078" name="Picture 10" descr="Hj Hj"/>
          <p:cNvPicPr>
            <a:picLocks noChangeAspect="1" noChangeArrowheads="1" noCrop="1"/>
          </p:cNvPicPr>
          <p:nvPr/>
        </p:nvPicPr>
        <p:blipFill>
          <a:blip r:embed="rId4"/>
          <a:srcRect/>
          <a:stretch>
            <a:fillRect/>
          </a:stretch>
        </p:blipFill>
        <p:spPr bwMode="auto">
          <a:xfrm>
            <a:off x="7010400" y="5334000"/>
            <a:ext cx="2133600" cy="1524000"/>
          </a:xfrm>
          <a:prstGeom prst="rect">
            <a:avLst/>
          </a:prstGeom>
          <a:noFill/>
          <a:ln w="9525">
            <a:noFill/>
            <a:miter lim="800000"/>
            <a:headEnd/>
            <a:tailEnd/>
          </a:ln>
        </p:spPr>
      </p:pic>
      <p:pic>
        <p:nvPicPr>
          <p:cNvPr id="3079" name="Picture 10" descr="Hj Hj"/>
          <p:cNvPicPr>
            <a:picLocks noChangeAspect="1" noChangeArrowheads="1" noCrop="1"/>
          </p:cNvPicPr>
          <p:nvPr/>
        </p:nvPicPr>
        <p:blipFill>
          <a:blip r:embed="rId4"/>
          <a:srcRect/>
          <a:stretch>
            <a:fillRect/>
          </a:stretch>
        </p:blipFill>
        <p:spPr bwMode="auto">
          <a:xfrm flipH="1">
            <a:off x="0" y="5181600"/>
            <a:ext cx="2286000" cy="1524000"/>
          </a:xfrm>
          <a:prstGeom prst="rect">
            <a:avLst/>
          </a:prstGeom>
          <a:noFill/>
          <a:ln w="9525">
            <a:noFill/>
            <a:miter lim="800000"/>
            <a:headEnd/>
            <a:tailEnd/>
          </a:ln>
        </p:spPr>
      </p:pic>
      <p:pic>
        <p:nvPicPr>
          <p:cNvPr id="3080" name="Picture 5" descr="Picture82"/>
          <p:cNvPicPr>
            <a:picLocks noChangeAspect="1" noChangeArrowheads="1" noCrop="1"/>
          </p:cNvPicPr>
          <p:nvPr/>
        </p:nvPicPr>
        <p:blipFill>
          <a:blip r:embed="rId5"/>
          <a:srcRect/>
          <a:stretch>
            <a:fillRect/>
          </a:stretch>
        </p:blipFill>
        <p:spPr bwMode="auto">
          <a:xfrm>
            <a:off x="3200400" y="5334000"/>
            <a:ext cx="2743200" cy="1524000"/>
          </a:xfrm>
          <a:prstGeom prst="rect">
            <a:avLst/>
          </a:prstGeom>
          <a:noFill/>
          <a:ln w="9525">
            <a:noFill/>
            <a:miter lim="800000"/>
            <a:headEnd/>
            <a:tailEnd/>
          </a:ln>
        </p:spPr>
      </p:pic>
      <p:pic>
        <p:nvPicPr>
          <p:cNvPr id="3081" name="Picture 7" descr="cyworld0138"/>
          <p:cNvPicPr>
            <a:picLocks noChangeAspect="1" noChangeArrowheads="1" noCrop="1"/>
          </p:cNvPicPr>
          <p:nvPr/>
        </p:nvPicPr>
        <p:blipFill>
          <a:blip r:embed="rId6"/>
          <a:srcRect/>
          <a:stretch>
            <a:fillRect/>
          </a:stretch>
        </p:blipFill>
        <p:spPr bwMode="auto">
          <a:xfrm>
            <a:off x="7772400" y="533400"/>
            <a:ext cx="1100138" cy="3200400"/>
          </a:xfrm>
          <a:prstGeom prst="rect">
            <a:avLst/>
          </a:prstGeom>
          <a:noFill/>
          <a:ln w="9525">
            <a:noFill/>
            <a:miter lim="800000"/>
            <a:headEnd/>
            <a:tailEnd/>
          </a:ln>
        </p:spPr>
      </p:pic>
      <p:pic>
        <p:nvPicPr>
          <p:cNvPr id="5141" name="Que huong  - Cam Ly [NCT 11634147954117656250].mp3">
            <a:hlinkClick r:id="" action="ppaction://media"/>
          </p:cNvPr>
          <p:cNvPicPr>
            <a:picLocks noRot="1" noChangeAspect="1" noChangeArrowheads="1"/>
          </p:cNvPicPr>
          <p:nvPr>
            <a:audioFile r:link="rId1"/>
          </p:nvPr>
        </p:nvPicPr>
        <p:blipFill>
          <a:blip r:embed="rId7"/>
          <a:srcRect/>
          <a:stretch>
            <a:fillRect/>
          </a:stretch>
        </p:blipFill>
        <p:spPr bwMode="auto">
          <a:xfrm>
            <a:off x="2438400" y="6248400"/>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75108" fill="hold"/>
                                        <p:tgtEl>
                                          <p:spTgt spid="514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141"/>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1"/>
          <p:cNvSpPr txBox="1">
            <a:spLocks noChangeArrowheads="1"/>
          </p:cNvSpPr>
          <p:nvPr/>
        </p:nvSpPr>
        <p:spPr bwMode="auto">
          <a:xfrm>
            <a:off x="1219200" y="852488"/>
            <a:ext cx="6858000" cy="519112"/>
          </a:xfrm>
          <a:prstGeom prst="rect">
            <a:avLst/>
          </a:prstGeom>
          <a:noFill/>
          <a:ln w="9525">
            <a:noFill/>
            <a:miter lim="800000"/>
            <a:headEnd/>
            <a:tailEnd/>
          </a:ln>
        </p:spPr>
        <p:txBody>
          <a:bodyPr>
            <a:spAutoFit/>
          </a:bodyPr>
          <a:lstStyle/>
          <a:p>
            <a:pPr algn="ctr"/>
            <a:r>
              <a:rPr lang="en-US" sz="2800" b="0" u="sng">
                <a:solidFill>
                  <a:srgbClr val="0000FF"/>
                </a:solidFill>
                <a:latin typeface="Arial" charset="0"/>
                <a:cs typeface="Times New Roman" pitchFamily="18" charset="0"/>
              </a:rPr>
              <a:t>Chính tả </a:t>
            </a:r>
            <a:r>
              <a:rPr lang="en-US" sz="2800" b="0">
                <a:solidFill>
                  <a:srgbClr val="0000FF"/>
                </a:solidFill>
                <a:latin typeface="Arial" charset="0"/>
                <a:cs typeface="Times New Roman" pitchFamily="18" charset="0"/>
              </a:rPr>
              <a:t>( Nghe – viết ) :</a:t>
            </a:r>
          </a:p>
        </p:txBody>
      </p:sp>
      <p:grpSp>
        <p:nvGrpSpPr>
          <p:cNvPr id="12291" name="Group 16"/>
          <p:cNvGrpSpPr>
            <a:grpSpLocks/>
          </p:cNvGrpSpPr>
          <p:nvPr/>
        </p:nvGrpSpPr>
        <p:grpSpPr bwMode="auto">
          <a:xfrm>
            <a:off x="0" y="0"/>
            <a:ext cx="9144000" cy="6553200"/>
            <a:chOff x="48" y="-6"/>
            <a:chExt cx="5631" cy="4271"/>
          </a:xfrm>
        </p:grpSpPr>
        <p:pic>
          <p:nvPicPr>
            <p:cNvPr id="12299" name="Picture 15" descr="XMSTRER2"/>
            <p:cNvPicPr>
              <a:picLocks noChangeAspect="1" noChangeArrowheads="1"/>
            </p:cNvPicPr>
            <p:nvPr/>
          </p:nvPicPr>
          <p:blipFill>
            <a:blip r:embed="rId2"/>
            <a:srcRect/>
            <a:stretch>
              <a:fillRect/>
            </a:stretch>
          </p:blipFill>
          <p:spPr bwMode="auto">
            <a:xfrm flipH="1">
              <a:off x="144" y="672"/>
              <a:ext cx="139" cy="2928"/>
            </a:xfrm>
            <a:prstGeom prst="rect">
              <a:avLst/>
            </a:prstGeom>
            <a:noFill/>
            <a:ln w="9525">
              <a:noFill/>
              <a:miter lim="800000"/>
              <a:headEnd/>
              <a:tailEnd/>
            </a:ln>
          </p:spPr>
        </p:pic>
        <p:pic>
          <p:nvPicPr>
            <p:cNvPr id="12300" name="Picture 15" descr="XMSTRER2"/>
            <p:cNvPicPr>
              <a:picLocks noChangeAspect="1" noChangeArrowheads="1"/>
            </p:cNvPicPr>
            <p:nvPr/>
          </p:nvPicPr>
          <p:blipFill>
            <a:blip r:embed="rId2"/>
            <a:srcRect/>
            <a:stretch>
              <a:fillRect/>
            </a:stretch>
          </p:blipFill>
          <p:spPr bwMode="auto">
            <a:xfrm>
              <a:off x="5485" y="480"/>
              <a:ext cx="143" cy="3024"/>
            </a:xfrm>
            <a:prstGeom prst="rect">
              <a:avLst/>
            </a:prstGeom>
            <a:noFill/>
            <a:ln w="9525">
              <a:noFill/>
              <a:miter lim="800000"/>
              <a:headEnd/>
              <a:tailEnd/>
            </a:ln>
          </p:spPr>
        </p:pic>
        <p:pic>
          <p:nvPicPr>
            <p:cNvPr id="12301" name="Picture 15" descr="XMSTRER2"/>
            <p:cNvPicPr>
              <a:picLocks noChangeAspect="1" noChangeArrowheads="1"/>
            </p:cNvPicPr>
            <p:nvPr/>
          </p:nvPicPr>
          <p:blipFill>
            <a:blip r:embed="rId2"/>
            <a:srcRect/>
            <a:stretch>
              <a:fillRect/>
            </a:stretch>
          </p:blipFill>
          <p:spPr bwMode="auto">
            <a:xfrm rot="5400000">
              <a:off x="2839" y="-1769"/>
              <a:ext cx="177" cy="3744"/>
            </a:xfrm>
            <a:prstGeom prst="rect">
              <a:avLst/>
            </a:prstGeom>
            <a:noFill/>
            <a:ln w="9525">
              <a:noFill/>
              <a:miter lim="800000"/>
              <a:headEnd/>
              <a:tailEnd/>
            </a:ln>
          </p:spPr>
        </p:pic>
        <p:pic>
          <p:nvPicPr>
            <p:cNvPr id="12302" name="Picture 7" descr="CRNRC406"/>
            <p:cNvPicPr>
              <a:picLocks noChangeAspect="1" noChangeArrowheads="1"/>
            </p:cNvPicPr>
            <p:nvPr/>
          </p:nvPicPr>
          <p:blipFill>
            <a:blip r:embed="rId3"/>
            <a:srcRect/>
            <a:stretch>
              <a:fillRect/>
            </a:stretch>
          </p:blipFill>
          <p:spPr bwMode="auto">
            <a:xfrm>
              <a:off x="105" y="-6"/>
              <a:ext cx="951" cy="678"/>
            </a:xfrm>
            <a:prstGeom prst="rect">
              <a:avLst/>
            </a:prstGeom>
            <a:noFill/>
            <a:ln w="9525">
              <a:noFill/>
              <a:miter lim="800000"/>
              <a:headEnd/>
              <a:tailEnd/>
            </a:ln>
          </p:spPr>
        </p:pic>
        <p:pic>
          <p:nvPicPr>
            <p:cNvPr id="12303" name="Picture 8" descr="CRNRC405"/>
            <p:cNvPicPr>
              <a:picLocks noChangeAspect="1" noChangeArrowheads="1"/>
            </p:cNvPicPr>
            <p:nvPr/>
          </p:nvPicPr>
          <p:blipFill>
            <a:blip r:embed="rId4"/>
            <a:srcRect/>
            <a:stretch>
              <a:fillRect/>
            </a:stretch>
          </p:blipFill>
          <p:spPr bwMode="auto">
            <a:xfrm>
              <a:off x="4788" y="0"/>
              <a:ext cx="876" cy="563"/>
            </a:xfrm>
            <a:prstGeom prst="rect">
              <a:avLst/>
            </a:prstGeom>
            <a:noFill/>
            <a:ln w="9525">
              <a:noFill/>
              <a:miter lim="800000"/>
              <a:headEnd/>
              <a:tailEnd/>
            </a:ln>
          </p:spPr>
        </p:pic>
        <p:pic>
          <p:nvPicPr>
            <p:cNvPr id="12304" name="Picture 9" descr="CRNRC408"/>
            <p:cNvPicPr>
              <a:picLocks noChangeAspect="1" noChangeArrowheads="1"/>
            </p:cNvPicPr>
            <p:nvPr/>
          </p:nvPicPr>
          <p:blipFill>
            <a:blip r:embed="rId5"/>
            <a:srcRect/>
            <a:stretch>
              <a:fillRect/>
            </a:stretch>
          </p:blipFill>
          <p:spPr bwMode="auto">
            <a:xfrm>
              <a:off x="4719" y="3552"/>
              <a:ext cx="960" cy="713"/>
            </a:xfrm>
            <a:prstGeom prst="rect">
              <a:avLst/>
            </a:prstGeom>
            <a:noFill/>
            <a:ln w="9525">
              <a:noFill/>
              <a:miter lim="800000"/>
              <a:headEnd/>
              <a:tailEnd/>
            </a:ln>
          </p:spPr>
        </p:pic>
        <p:pic>
          <p:nvPicPr>
            <p:cNvPr id="12305" name="Picture 10" descr="CRNRC407"/>
            <p:cNvPicPr>
              <a:picLocks noChangeAspect="1" noChangeArrowheads="1"/>
            </p:cNvPicPr>
            <p:nvPr/>
          </p:nvPicPr>
          <p:blipFill>
            <a:blip r:embed="rId6"/>
            <a:srcRect/>
            <a:stretch>
              <a:fillRect/>
            </a:stretch>
          </p:blipFill>
          <p:spPr bwMode="auto">
            <a:xfrm>
              <a:off x="48" y="3614"/>
              <a:ext cx="1008" cy="610"/>
            </a:xfrm>
            <a:prstGeom prst="rect">
              <a:avLst/>
            </a:prstGeom>
            <a:noFill/>
            <a:ln w="9525">
              <a:noFill/>
              <a:miter lim="800000"/>
              <a:headEnd/>
              <a:tailEnd/>
            </a:ln>
          </p:spPr>
        </p:pic>
        <p:pic>
          <p:nvPicPr>
            <p:cNvPr id="12306" name="Picture 15" descr="XMSTRER2"/>
            <p:cNvPicPr>
              <a:picLocks noChangeAspect="1" noChangeArrowheads="1"/>
            </p:cNvPicPr>
            <p:nvPr/>
          </p:nvPicPr>
          <p:blipFill>
            <a:blip r:embed="rId2"/>
            <a:srcRect/>
            <a:stretch>
              <a:fillRect/>
            </a:stretch>
          </p:blipFill>
          <p:spPr bwMode="auto">
            <a:xfrm rot="-5400000">
              <a:off x="2813" y="2264"/>
              <a:ext cx="176" cy="3732"/>
            </a:xfrm>
            <a:prstGeom prst="rect">
              <a:avLst/>
            </a:prstGeom>
            <a:noFill/>
            <a:ln w="9525">
              <a:noFill/>
              <a:miter lim="800000"/>
              <a:headEnd/>
              <a:tailEnd/>
            </a:ln>
          </p:spPr>
        </p:pic>
      </p:grpSp>
      <p:sp>
        <p:nvSpPr>
          <p:cNvPr id="50202" name="Text Box 26"/>
          <p:cNvSpPr txBox="1">
            <a:spLocks noChangeArrowheads="1"/>
          </p:cNvSpPr>
          <p:nvPr/>
        </p:nvSpPr>
        <p:spPr bwMode="auto">
          <a:xfrm>
            <a:off x="2209800" y="1524000"/>
            <a:ext cx="5029200" cy="64135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a:spAutoFit/>
          </a:bodyPr>
          <a:lstStyle/>
          <a:p>
            <a:pPr algn="ctr">
              <a:defRPr/>
            </a:pPr>
            <a:r>
              <a:rPr lang="en-US" sz="3600">
                <a:solidFill>
                  <a:srgbClr val="FF0000"/>
                </a:solidFill>
                <a:effectLst>
                  <a:outerShdw blurRad="38100" dist="38100" dir="2700000" algn="tl">
                    <a:srgbClr val="C0C0C0"/>
                  </a:outerShdw>
                </a:effectLst>
                <a:latin typeface="Arial"/>
              </a:rPr>
              <a:t>Tiếng đàn</a:t>
            </a:r>
            <a:endParaRPr lang="en-US" sz="3600">
              <a:latin typeface="Arial"/>
            </a:endParaRPr>
          </a:p>
        </p:txBody>
      </p:sp>
      <p:sp>
        <p:nvSpPr>
          <p:cNvPr id="12293" name="TextBox 12"/>
          <p:cNvSpPr txBox="1">
            <a:spLocks noChangeArrowheads="1"/>
          </p:cNvSpPr>
          <p:nvPr/>
        </p:nvSpPr>
        <p:spPr bwMode="auto">
          <a:xfrm>
            <a:off x="457200" y="2438400"/>
            <a:ext cx="8305800" cy="3081338"/>
          </a:xfrm>
          <a:prstGeom prst="rect">
            <a:avLst/>
          </a:prstGeom>
          <a:noFill/>
          <a:ln w="9525">
            <a:noFill/>
            <a:miter lim="800000"/>
            <a:headEnd/>
            <a:tailEnd/>
          </a:ln>
        </p:spPr>
        <p:txBody>
          <a:bodyPr>
            <a:spAutoFit/>
          </a:bodyPr>
          <a:lstStyle/>
          <a:p>
            <a:pPr algn="just"/>
            <a:r>
              <a:rPr lang="en-US" sz="2800" b="0">
                <a:latin typeface="Arial" charset="0"/>
                <a:cs typeface="Times New Roman" pitchFamily="18" charset="0"/>
              </a:rPr>
              <a:t>      Tiếng đàn bay ra vườn. Vài cánh ngọc lan êm ái rụng xuống nền đất mát rượi. Dưới đường, lũ trẻ đang rủ nhau thả những chiếc thuyền gấp bằng giấy trên những vũng nước mưa. Ngoài Hồ Tây, dân chài đang tung lưới bắt cá. Hoa mười giờ nở đỏ quanh các lối đi ven hồ. Bóng mấy con chim bồ câu lướt nhanh trên những mái nhà cao thấp.</a:t>
            </a:r>
            <a:endParaRPr lang="en-US" sz="2000" b="0">
              <a:latin typeface="Arial" charset="0"/>
              <a:cs typeface="Times New Roman" pitchFamily="18" charset="0"/>
            </a:endParaRPr>
          </a:p>
        </p:txBody>
      </p:sp>
      <p:sp>
        <p:nvSpPr>
          <p:cNvPr id="12294" name="Line 28"/>
          <p:cNvSpPr>
            <a:spLocks noChangeShapeType="1"/>
          </p:cNvSpPr>
          <p:nvPr/>
        </p:nvSpPr>
        <p:spPr bwMode="auto">
          <a:xfrm>
            <a:off x="2743200" y="3352800"/>
            <a:ext cx="11430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12295" name="Line 29"/>
          <p:cNvSpPr>
            <a:spLocks noChangeShapeType="1"/>
          </p:cNvSpPr>
          <p:nvPr/>
        </p:nvSpPr>
        <p:spPr bwMode="auto">
          <a:xfrm flipV="1">
            <a:off x="3048000" y="3810000"/>
            <a:ext cx="9144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12296" name="Line 30"/>
          <p:cNvSpPr>
            <a:spLocks noChangeShapeType="1"/>
          </p:cNvSpPr>
          <p:nvPr/>
        </p:nvSpPr>
        <p:spPr bwMode="auto">
          <a:xfrm>
            <a:off x="8001000" y="3810000"/>
            <a:ext cx="6096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12297" name="Line 31"/>
          <p:cNvSpPr>
            <a:spLocks noChangeShapeType="1"/>
          </p:cNvSpPr>
          <p:nvPr/>
        </p:nvSpPr>
        <p:spPr bwMode="auto">
          <a:xfrm>
            <a:off x="609600" y="4191000"/>
            <a:ext cx="6096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12298" name="Line 32"/>
          <p:cNvSpPr>
            <a:spLocks noChangeShapeType="1"/>
          </p:cNvSpPr>
          <p:nvPr/>
        </p:nvSpPr>
        <p:spPr bwMode="auto">
          <a:xfrm>
            <a:off x="3733800" y="5029200"/>
            <a:ext cx="12954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1" descr="11"/>
          <p:cNvPicPr>
            <a:picLocks noChangeAspect="1" noChangeArrowheads="1"/>
          </p:cNvPicPr>
          <p:nvPr/>
        </p:nvPicPr>
        <p:blipFill>
          <a:blip r:embed="rId2"/>
          <a:srcRect/>
          <a:stretch>
            <a:fillRect/>
          </a:stretch>
        </p:blipFill>
        <p:spPr bwMode="auto">
          <a:xfrm>
            <a:off x="0" y="0"/>
            <a:ext cx="1447800" cy="2009775"/>
          </a:xfrm>
          <a:prstGeom prst="rect">
            <a:avLst/>
          </a:prstGeom>
          <a:noFill/>
          <a:ln w="9525">
            <a:noFill/>
            <a:miter lim="800000"/>
            <a:headEnd/>
            <a:tailEnd/>
          </a:ln>
        </p:spPr>
      </p:pic>
      <p:sp>
        <p:nvSpPr>
          <p:cNvPr id="13315" name="AutoShape 3"/>
          <p:cNvSpPr>
            <a:spLocks noChangeArrowheads="1"/>
          </p:cNvSpPr>
          <p:nvPr/>
        </p:nvSpPr>
        <p:spPr bwMode="auto">
          <a:xfrm>
            <a:off x="1143000" y="2441575"/>
            <a:ext cx="6934200" cy="1077913"/>
          </a:xfrm>
          <a:prstGeom prst="cloudCallout">
            <a:avLst>
              <a:gd name="adj1" fmla="val -44435"/>
              <a:gd name="adj2" fmla="val 236306"/>
            </a:avLst>
          </a:prstGeom>
          <a:noFill/>
          <a:ln w="38100">
            <a:solidFill>
              <a:srgbClr val="0000FF"/>
            </a:solidFill>
            <a:round/>
            <a:headEnd/>
            <a:tailEnd/>
          </a:ln>
        </p:spPr>
        <p:txBody>
          <a:bodyPr lIns="9144" rIns="9144">
            <a:spAutoFit/>
          </a:bodyPr>
          <a:lstStyle/>
          <a:p>
            <a:pPr eaLnBrk="1" hangingPunct="1">
              <a:spcBef>
                <a:spcPct val="50000"/>
              </a:spcBef>
              <a:buClr>
                <a:srgbClr val="00CC99"/>
              </a:buClr>
              <a:buFont typeface="Wingdings" pitchFamily="2" charset="2"/>
              <a:buNone/>
            </a:pPr>
            <a:r>
              <a:rPr lang="en-US" sz="4000">
                <a:solidFill>
                  <a:srgbClr val="0000CC"/>
                </a:solidFill>
                <a:latin typeface="Arial" charset="0"/>
                <a:cs typeface="Times New Roman" pitchFamily="18" charset="0"/>
              </a:rPr>
              <a:t> </a:t>
            </a:r>
            <a:r>
              <a:rPr lang="en-US" sz="4000">
                <a:solidFill>
                  <a:srgbClr val="FF0000"/>
                </a:solidFill>
                <a:latin typeface="Arial" charset="0"/>
                <a:cs typeface="Times New Roman" pitchFamily="18" charset="0"/>
              </a:rPr>
              <a:t>VIẾT CHÍNH TẢ</a:t>
            </a:r>
          </a:p>
        </p:txBody>
      </p:sp>
      <p:sp>
        <p:nvSpPr>
          <p:cNvPr id="13316" name="TextBox 11"/>
          <p:cNvSpPr txBox="1">
            <a:spLocks noChangeArrowheads="1"/>
          </p:cNvSpPr>
          <p:nvPr/>
        </p:nvSpPr>
        <p:spPr bwMode="auto">
          <a:xfrm>
            <a:off x="609600" y="1219200"/>
            <a:ext cx="3657600" cy="1077913"/>
          </a:xfrm>
          <a:prstGeom prst="rect">
            <a:avLst/>
          </a:prstGeom>
          <a:noFill/>
          <a:ln w="9525">
            <a:noFill/>
            <a:miter lim="800000"/>
            <a:headEnd/>
            <a:tailEnd/>
          </a:ln>
        </p:spPr>
        <p:txBody>
          <a:bodyPr>
            <a:spAutoFit/>
          </a:bodyPr>
          <a:lstStyle/>
          <a:p>
            <a:r>
              <a:rPr lang="en-US" sz="2400">
                <a:solidFill>
                  <a:srgbClr val="0000FF"/>
                </a:solidFill>
                <a:latin typeface="Arial" charset="0"/>
                <a:cs typeface="Times New Roman" pitchFamily="18" charset="0"/>
              </a:rPr>
              <a:t>Chính tả ( Nghe – viết )</a:t>
            </a:r>
            <a:r>
              <a:rPr lang="en-US" sz="3200">
                <a:solidFill>
                  <a:srgbClr val="0000FF"/>
                </a:solidFill>
                <a:latin typeface="Arial" charset="0"/>
                <a:cs typeface="Times New Roman" pitchFamily="18" charset="0"/>
              </a:rPr>
              <a:t> :</a:t>
            </a:r>
          </a:p>
        </p:txBody>
      </p:sp>
      <p:grpSp>
        <p:nvGrpSpPr>
          <p:cNvPr id="13317" name="Group 18"/>
          <p:cNvGrpSpPr>
            <a:grpSpLocks/>
          </p:cNvGrpSpPr>
          <p:nvPr/>
        </p:nvGrpSpPr>
        <p:grpSpPr bwMode="auto">
          <a:xfrm>
            <a:off x="106363" y="76200"/>
            <a:ext cx="9037637" cy="6553200"/>
            <a:chOff x="48" y="-6"/>
            <a:chExt cx="5631" cy="4271"/>
          </a:xfrm>
        </p:grpSpPr>
        <p:pic>
          <p:nvPicPr>
            <p:cNvPr id="13319" name="Picture 15" descr="XMSTRER2"/>
            <p:cNvPicPr>
              <a:picLocks noChangeAspect="1" noChangeArrowheads="1"/>
            </p:cNvPicPr>
            <p:nvPr/>
          </p:nvPicPr>
          <p:blipFill>
            <a:blip r:embed="rId3"/>
            <a:srcRect/>
            <a:stretch>
              <a:fillRect/>
            </a:stretch>
          </p:blipFill>
          <p:spPr bwMode="auto">
            <a:xfrm flipH="1">
              <a:off x="144" y="672"/>
              <a:ext cx="139" cy="2928"/>
            </a:xfrm>
            <a:prstGeom prst="rect">
              <a:avLst/>
            </a:prstGeom>
            <a:noFill/>
            <a:ln w="9525">
              <a:noFill/>
              <a:miter lim="800000"/>
              <a:headEnd/>
              <a:tailEnd/>
            </a:ln>
          </p:spPr>
        </p:pic>
        <p:pic>
          <p:nvPicPr>
            <p:cNvPr id="13320" name="Picture 15" descr="XMSTRER2"/>
            <p:cNvPicPr>
              <a:picLocks noChangeAspect="1" noChangeArrowheads="1"/>
            </p:cNvPicPr>
            <p:nvPr/>
          </p:nvPicPr>
          <p:blipFill>
            <a:blip r:embed="rId3"/>
            <a:srcRect/>
            <a:stretch>
              <a:fillRect/>
            </a:stretch>
          </p:blipFill>
          <p:spPr bwMode="auto">
            <a:xfrm>
              <a:off x="5485" y="480"/>
              <a:ext cx="143" cy="3024"/>
            </a:xfrm>
            <a:prstGeom prst="rect">
              <a:avLst/>
            </a:prstGeom>
            <a:noFill/>
            <a:ln w="9525">
              <a:noFill/>
              <a:miter lim="800000"/>
              <a:headEnd/>
              <a:tailEnd/>
            </a:ln>
          </p:spPr>
        </p:pic>
        <p:pic>
          <p:nvPicPr>
            <p:cNvPr id="13321" name="Picture 15" descr="XMSTRER2"/>
            <p:cNvPicPr>
              <a:picLocks noChangeAspect="1" noChangeArrowheads="1"/>
            </p:cNvPicPr>
            <p:nvPr/>
          </p:nvPicPr>
          <p:blipFill>
            <a:blip r:embed="rId3"/>
            <a:srcRect/>
            <a:stretch>
              <a:fillRect/>
            </a:stretch>
          </p:blipFill>
          <p:spPr bwMode="auto">
            <a:xfrm rot="5400000">
              <a:off x="2839" y="-1769"/>
              <a:ext cx="177" cy="3744"/>
            </a:xfrm>
            <a:prstGeom prst="rect">
              <a:avLst/>
            </a:prstGeom>
            <a:noFill/>
            <a:ln w="9525">
              <a:noFill/>
              <a:miter lim="800000"/>
              <a:headEnd/>
              <a:tailEnd/>
            </a:ln>
          </p:spPr>
        </p:pic>
        <p:pic>
          <p:nvPicPr>
            <p:cNvPr id="13322" name="Picture 7" descr="CRNRC406"/>
            <p:cNvPicPr>
              <a:picLocks noChangeAspect="1" noChangeArrowheads="1"/>
            </p:cNvPicPr>
            <p:nvPr/>
          </p:nvPicPr>
          <p:blipFill>
            <a:blip r:embed="rId4"/>
            <a:srcRect/>
            <a:stretch>
              <a:fillRect/>
            </a:stretch>
          </p:blipFill>
          <p:spPr bwMode="auto">
            <a:xfrm>
              <a:off x="105" y="-6"/>
              <a:ext cx="951" cy="678"/>
            </a:xfrm>
            <a:prstGeom prst="rect">
              <a:avLst/>
            </a:prstGeom>
            <a:noFill/>
            <a:ln w="9525">
              <a:noFill/>
              <a:miter lim="800000"/>
              <a:headEnd/>
              <a:tailEnd/>
            </a:ln>
          </p:spPr>
        </p:pic>
        <p:pic>
          <p:nvPicPr>
            <p:cNvPr id="13323" name="Picture 8" descr="CRNRC405"/>
            <p:cNvPicPr>
              <a:picLocks noChangeAspect="1" noChangeArrowheads="1"/>
            </p:cNvPicPr>
            <p:nvPr/>
          </p:nvPicPr>
          <p:blipFill>
            <a:blip r:embed="rId5"/>
            <a:srcRect/>
            <a:stretch>
              <a:fillRect/>
            </a:stretch>
          </p:blipFill>
          <p:spPr bwMode="auto">
            <a:xfrm>
              <a:off x="4788" y="0"/>
              <a:ext cx="876" cy="563"/>
            </a:xfrm>
            <a:prstGeom prst="rect">
              <a:avLst/>
            </a:prstGeom>
            <a:noFill/>
            <a:ln w="9525">
              <a:noFill/>
              <a:miter lim="800000"/>
              <a:headEnd/>
              <a:tailEnd/>
            </a:ln>
          </p:spPr>
        </p:pic>
        <p:pic>
          <p:nvPicPr>
            <p:cNvPr id="13324" name="Picture 9" descr="CRNRC408"/>
            <p:cNvPicPr>
              <a:picLocks noChangeAspect="1" noChangeArrowheads="1"/>
            </p:cNvPicPr>
            <p:nvPr/>
          </p:nvPicPr>
          <p:blipFill>
            <a:blip r:embed="rId6"/>
            <a:srcRect/>
            <a:stretch>
              <a:fillRect/>
            </a:stretch>
          </p:blipFill>
          <p:spPr bwMode="auto">
            <a:xfrm>
              <a:off x="4719" y="3552"/>
              <a:ext cx="960" cy="713"/>
            </a:xfrm>
            <a:prstGeom prst="rect">
              <a:avLst/>
            </a:prstGeom>
            <a:noFill/>
            <a:ln w="9525">
              <a:noFill/>
              <a:miter lim="800000"/>
              <a:headEnd/>
              <a:tailEnd/>
            </a:ln>
          </p:spPr>
        </p:pic>
        <p:pic>
          <p:nvPicPr>
            <p:cNvPr id="13325" name="Picture 10" descr="CRNRC407"/>
            <p:cNvPicPr>
              <a:picLocks noChangeAspect="1" noChangeArrowheads="1"/>
            </p:cNvPicPr>
            <p:nvPr/>
          </p:nvPicPr>
          <p:blipFill>
            <a:blip r:embed="rId7"/>
            <a:srcRect/>
            <a:stretch>
              <a:fillRect/>
            </a:stretch>
          </p:blipFill>
          <p:spPr bwMode="auto">
            <a:xfrm>
              <a:off x="48" y="3614"/>
              <a:ext cx="1008" cy="610"/>
            </a:xfrm>
            <a:prstGeom prst="rect">
              <a:avLst/>
            </a:prstGeom>
            <a:noFill/>
            <a:ln w="9525">
              <a:noFill/>
              <a:miter lim="800000"/>
              <a:headEnd/>
              <a:tailEnd/>
            </a:ln>
          </p:spPr>
        </p:pic>
        <p:pic>
          <p:nvPicPr>
            <p:cNvPr id="13326" name="Picture 15" descr="XMSTRER2"/>
            <p:cNvPicPr>
              <a:picLocks noChangeAspect="1" noChangeArrowheads="1"/>
            </p:cNvPicPr>
            <p:nvPr/>
          </p:nvPicPr>
          <p:blipFill>
            <a:blip r:embed="rId3"/>
            <a:srcRect/>
            <a:stretch>
              <a:fillRect/>
            </a:stretch>
          </p:blipFill>
          <p:spPr bwMode="auto">
            <a:xfrm rot="-5400000">
              <a:off x="2813" y="2264"/>
              <a:ext cx="176" cy="3732"/>
            </a:xfrm>
            <a:prstGeom prst="rect">
              <a:avLst/>
            </a:prstGeom>
            <a:noFill/>
            <a:ln w="9525">
              <a:noFill/>
              <a:miter lim="800000"/>
              <a:headEnd/>
              <a:tailEnd/>
            </a:ln>
          </p:spPr>
        </p:pic>
      </p:grpSp>
      <p:sp>
        <p:nvSpPr>
          <p:cNvPr id="14364" name="Text Box 28"/>
          <p:cNvSpPr txBox="1">
            <a:spLocks noChangeArrowheads="1"/>
          </p:cNvSpPr>
          <p:nvPr/>
        </p:nvSpPr>
        <p:spPr bwMode="auto">
          <a:xfrm>
            <a:off x="3505200" y="1187450"/>
            <a:ext cx="3657600" cy="64135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a:spAutoFit/>
          </a:bodyPr>
          <a:lstStyle/>
          <a:p>
            <a:pPr algn="ctr">
              <a:defRPr/>
            </a:pPr>
            <a:r>
              <a:rPr lang="en-US" sz="3600">
                <a:solidFill>
                  <a:srgbClr val="FF0000"/>
                </a:solidFill>
                <a:effectLst>
                  <a:outerShdw blurRad="38100" dist="38100" dir="2700000" algn="tl">
                    <a:srgbClr val="C0C0C0"/>
                  </a:outerShdw>
                </a:effectLst>
                <a:latin typeface="Arial"/>
              </a:rPr>
              <a:t>Tiếng đàn</a:t>
            </a:r>
            <a:endParaRPr lang="en-US" sz="3600">
              <a:latin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AutoShape 4"/>
          <p:cNvSpPr>
            <a:spLocks noChangeArrowheads="1"/>
          </p:cNvSpPr>
          <p:nvPr/>
        </p:nvSpPr>
        <p:spPr bwMode="auto">
          <a:xfrm>
            <a:off x="533400" y="1524000"/>
            <a:ext cx="1371600" cy="1524000"/>
          </a:xfrm>
          <a:prstGeom prst="wedgeEllipseCallout">
            <a:avLst>
              <a:gd name="adj1" fmla="val -18056"/>
              <a:gd name="adj2" fmla="val 103333"/>
            </a:avLst>
          </a:prstGeom>
          <a:solidFill>
            <a:schemeClr val="accent1"/>
          </a:solidFill>
          <a:ln>
            <a:noFill/>
          </a:ln>
          <a:effectLst>
            <a:prstShdw prst="shdw17" dist="17961" dir="2700000">
              <a:schemeClr val="accent1">
                <a:gamma/>
                <a:shade val="60000"/>
                <a:invGamma/>
              </a:schemeClr>
            </a:prstShdw>
          </a:effectLst>
          <a:extLst>
            <a:ext uri="{91240B29-F687-4F45-9708-019B960494DF}"/>
          </a:extLst>
        </p:spPr>
        <p:txBody>
          <a:bodyPr/>
          <a:lstStyle/>
          <a:p>
            <a:pPr algn="ctr">
              <a:defRPr/>
            </a:pPr>
            <a:r>
              <a:rPr lang="en-US" sz="3200">
                <a:latin typeface="Arial"/>
              </a:rPr>
              <a:t>Soát lỗi :</a:t>
            </a:r>
          </a:p>
        </p:txBody>
      </p:sp>
      <p:sp>
        <p:nvSpPr>
          <p:cNvPr id="14339" name="TextBox 11"/>
          <p:cNvSpPr txBox="1">
            <a:spLocks noChangeArrowheads="1"/>
          </p:cNvSpPr>
          <p:nvPr/>
        </p:nvSpPr>
        <p:spPr bwMode="auto">
          <a:xfrm>
            <a:off x="533400" y="838200"/>
            <a:ext cx="3886200" cy="579438"/>
          </a:xfrm>
          <a:prstGeom prst="rect">
            <a:avLst/>
          </a:prstGeom>
          <a:noFill/>
          <a:ln w="9525">
            <a:noFill/>
            <a:miter lim="800000"/>
            <a:headEnd/>
            <a:tailEnd/>
          </a:ln>
        </p:spPr>
        <p:txBody>
          <a:bodyPr>
            <a:spAutoFit/>
          </a:bodyPr>
          <a:lstStyle/>
          <a:p>
            <a:r>
              <a:rPr lang="en-US" sz="2400">
                <a:solidFill>
                  <a:srgbClr val="0000FF"/>
                </a:solidFill>
                <a:latin typeface="Arial" charset="0"/>
                <a:cs typeface="Times New Roman" pitchFamily="18" charset="0"/>
              </a:rPr>
              <a:t>Chính tả ( Nghe – viết )</a:t>
            </a:r>
            <a:r>
              <a:rPr lang="en-US" sz="3200">
                <a:solidFill>
                  <a:srgbClr val="0000FF"/>
                </a:solidFill>
                <a:latin typeface="Arial" charset="0"/>
                <a:cs typeface="Times New Roman" pitchFamily="18" charset="0"/>
              </a:rPr>
              <a:t> :</a:t>
            </a:r>
          </a:p>
        </p:txBody>
      </p:sp>
      <p:sp>
        <p:nvSpPr>
          <p:cNvPr id="14340" name="Line 10"/>
          <p:cNvSpPr>
            <a:spLocks noChangeShapeType="1"/>
          </p:cNvSpPr>
          <p:nvPr/>
        </p:nvSpPr>
        <p:spPr bwMode="auto">
          <a:xfrm>
            <a:off x="2286000" y="1752600"/>
            <a:ext cx="0" cy="4724400"/>
          </a:xfrm>
          <a:prstGeom prst="line">
            <a:avLst/>
          </a:prstGeom>
          <a:noFill/>
          <a:ln w="9525">
            <a:solidFill>
              <a:srgbClr val="FF0000"/>
            </a:solidFill>
            <a:round/>
            <a:headEnd/>
            <a:tailEnd/>
          </a:ln>
          <a:effectLst>
            <a:prstShdw prst="shdw17" dist="17961" dir="2700000">
              <a:srgbClr val="990000"/>
            </a:prstShdw>
          </a:effectLst>
        </p:spPr>
        <p:txBody>
          <a:bodyPr/>
          <a:lstStyle/>
          <a:p>
            <a:endParaRPr lang="en-US"/>
          </a:p>
        </p:txBody>
      </p:sp>
      <p:grpSp>
        <p:nvGrpSpPr>
          <p:cNvPr id="14341" name="Group 15"/>
          <p:cNvGrpSpPr>
            <a:grpSpLocks/>
          </p:cNvGrpSpPr>
          <p:nvPr/>
        </p:nvGrpSpPr>
        <p:grpSpPr bwMode="auto">
          <a:xfrm>
            <a:off x="0" y="0"/>
            <a:ext cx="9144000" cy="6858000"/>
            <a:chOff x="48" y="-6"/>
            <a:chExt cx="5631" cy="4271"/>
          </a:xfrm>
        </p:grpSpPr>
        <p:pic>
          <p:nvPicPr>
            <p:cNvPr id="14348" name="Picture 15" descr="XMSTRER2"/>
            <p:cNvPicPr>
              <a:picLocks noChangeAspect="1" noChangeArrowheads="1"/>
            </p:cNvPicPr>
            <p:nvPr/>
          </p:nvPicPr>
          <p:blipFill>
            <a:blip r:embed="rId2"/>
            <a:srcRect/>
            <a:stretch>
              <a:fillRect/>
            </a:stretch>
          </p:blipFill>
          <p:spPr bwMode="auto">
            <a:xfrm flipH="1">
              <a:off x="144" y="672"/>
              <a:ext cx="139" cy="2928"/>
            </a:xfrm>
            <a:prstGeom prst="rect">
              <a:avLst/>
            </a:prstGeom>
            <a:noFill/>
            <a:ln w="9525">
              <a:noFill/>
              <a:miter lim="800000"/>
              <a:headEnd/>
              <a:tailEnd/>
            </a:ln>
          </p:spPr>
        </p:pic>
        <p:pic>
          <p:nvPicPr>
            <p:cNvPr id="14349" name="Picture 15" descr="XMSTRER2"/>
            <p:cNvPicPr>
              <a:picLocks noChangeAspect="1" noChangeArrowheads="1"/>
            </p:cNvPicPr>
            <p:nvPr/>
          </p:nvPicPr>
          <p:blipFill>
            <a:blip r:embed="rId2"/>
            <a:srcRect/>
            <a:stretch>
              <a:fillRect/>
            </a:stretch>
          </p:blipFill>
          <p:spPr bwMode="auto">
            <a:xfrm>
              <a:off x="5485" y="480"/>
              <a:ext cx="143" cy="3024"/>
            </a:xfrm>
            <a:prstGeom prst="rect">
              <a:avLst/>
            </a:prstGeom>
            <a:noFill/>
            <a:ln w="9525">
              <a:noFill/>
              <a:miter lim="800000"/>
              <a:headEnd/>
              <a:tailEnd/>
            </a:ln>
          </p:spPr>
        </p:pic>
        <p:pic>
          <p:nvPicPr>
            <p:cNvPr id="14350" name="Picture 15" descr="XMSTRER2"/>
            <p:cNvPicPr>
              <a:picLocks noChangeAspect="1" noChangeArrowheads="1"/>
            </p:cNvPicPr>
            <p:nvPr/>
          </p:nvPicPr>
          <p:blipFill>
            <a:blip r:embed="rId2"/>
            <a:srcRect/>
            <a:stretch>
              <a:fillRect/>
            </a:stretch>
          </p:blipFill>
          <p:spPr bwMode="auto">
            <a:xfrm rot="5400000">
              <a:off x="2839" y="-1769"/>
              <a:ext cx="177" cy="3744"/>
            </a:xfrm>
            <a:prstGeom prst="rect">
              <a:avLst/>
            </a:prstGeom>
            <a:noFill/>
            <a:ln w="9525">
              <a:noFill/>
              <a:miter lim="800000"/>
              <a:headEnd/>
              <a:tailEnd/>
            </a:ln>
          </p:spPr>
        </p:pic>
        <p:pic>
          <p:nvPicPr>
            <p:cNvPr id="14351" name="Picture 7" descr="CRNRC406"/>
            <p:cNvPicPr>
              <a:picLocks noChangeAspect="1" noChangeArrowheads="1"/>
            </p:cNvPicPr>
            <p:nvPr/>
          </p:nvPicPr>
          <p:blipFill>
            <a:blip r:embed="rId3"/>
            <a:srcRect/>
            <a:stretch>
              <a:fillRect/>
            </a:stretch>
          </p:blipFill>
          <p:spPr bwMode="auto">
            <a:xfrm>
              <a:off x="105" y="-6"/>
              <a:ext cx="951" cy="678"/>
            </a:xfrm>
            <a:prstGeom prst="rect">
              <a:avLst/>
            </a:prstGeom>
            <a:noFill/>
            <a:ln w="9525">
              <a:noFill/>
              <a:miter lim="800000"/>
              <a:headEnd/>
              <a:tailEnd/>
            </a:ln>
          </p:spPr>
        </p:pic>
        <p:pic>
          <p:nvPicPr>
            <p:cNvPr id="14352" name="Picture 8" descr="CRNRC405"/>
            <p:cNvPicPr>
              <a:picLocks noChangeAspect="1" noChangeArrowheads="1"/>
            </p:cNvPicPr>
            <p:nvPr/>
          </p:nvPicPr>
          <p:blipFill>
            <a:blip r:embed="rId4"/>
            <a:srcRect/>
            <a:stretch>
              <a:fillRect/>
            </a:stretch>
          </p:blipFill>
          <p:spPr bwMode="auto">
            <a:xfrm>
              <a:off x="4788" y="0"/>
              <a:ext cx="876" cy="563"/>
            </a:xfrm>
            <a:prstGeom prst="rect">
              <a:avLst/>
            </a:prstGeom>
            <a:noFill/>
            <a:ln w="9525">
              <a:noFill/>
              <a:miter lim="800000"/>
              <a:headEnd/>
              <a:tailEnd/>
            </a:ln>
          </p:spPr>
        </p:pic>
        <p:pic>
          <p:nvPicPr>
            <p:cNvPr id="14353" name="Picture 9" descr="CRNRC408"/>
            <p:cNvPicPr>
              <a:picLocks noChangeAspect="1" noChangeArrowheads="1"/>
            </p:cNvPicPr>
            <p:nvPr/>
          </p:nvPicPr>
          <p:blipFill>
            <a:blip r:embed="rId5"/>
            <a:srcRect/>
            <a:stretch>
              <a:fillRect/>
            </a:stretch>
          </p:blipFill>
          <p:spPr bwMode="auto">
            <a:xfrm>
              <a:off x="4719" y="3552"/>
              <a:ext cx="960" cy="713"/>
            </a:xfrm>
            <a:prstGeom prst="rect">
              <a:avLst/>
            </a:prstGeom>
            <a:noFill/>
            <a:ln w="9525">
              <a:noFill/>
              <a:miter lim="800000"/>
              <a:headEnd/>
              <a:tailEnd/>
            </a:ln>
          </p:spPr>
        </p:pic>
        <p:pic>
          <p:nvPicPr>
            <p:cNvPr id="14354" name="Picture 10" descr="CRNRC407"/>
            <p:cNvPicPr>
              <a:picLocks noChangeAspect="1" noChangeArrowheads="1"/>
            </p:cNvPicPr>
            <p:nvPr/>
          </p:nvPicPr>
          <p:blipFill>
            <a:blip r:embed="rId6"/>
            <a:srcRect/>
            <a:stretch>
              <a:fillRect/>
            </a:stretch>
          </p:blipFill>
          <p:spPr bwMode="auto">
            <a:xfrm>
              <a:off x="48" y="3614"/>
              <a:ext cx="1008" cy="610"/>
            </a:xfrm>
            <a:prstGeom prst="rect">
              <a:avLst/>
            </a:prstGeom>
            <a:noFill/>
            <a:ln w="9525">
              <a:noFill/>
              <a:miter lim="800000"/>
              <a:headEnd/>
              <a:tailEnd/>
            </a:ln>
          </p:spPr>
        </p:pic>
        <p:pic>
          <p:nvPicPr>
            <p:cNvPr id="14355" name="Picture 15" descr="XMSTRER2"/>
            <p:cNvPicPr>
              <a:picLocks noChangeAspect="1" noChangeArrowheads="1"/>
            </p:cNvPicPr>
            <p:nvPr/>
          </p:nvPicPr>
          <p:blipFill>
            <a:blip r:embed="rId2"/>
            <a:srcRect/>
            <a:stretch>
              <a:fillRect/>
            </a:stretch>
          </p:blipFill>
          <p:spPr bwMode="auto">
            <a:xfrm rot="-5400000">
              <a:off x="2813" y="2264"/>
              <a:ext cx="176" cy="3732"/>
            </a:xfrm>
            <a:prstGeom prst="rect">
              <a:avLst/>
            </a:prstGeom>
            <a:noFill/>
            <a:ln w="9525">
              <a:noFill/>
              <a:miter lim="800000"/>
              <a:headEnd/>
              <a:tailEnd/>
            </a:ln>
          </p:spPr>
        </p:pic>
      </p:grpSp>
      <p:sp>
        <p:nvSpPr>
          <p:cNvPr id="42010" name="Text Box 26"/>
          <p:cNvSpPr txBox="1">
            <a:spLocks noChangeArrowheads="1"/>
          </p:cNvSpPr>
          <p:nvPr/>
        </p:nvSpPr>
        <p:spPr bwMode="auto">
          <a:xfrm>
            <a:off x="3429000" y="838200"/>
            <a:ext cx="3810000" cy="64135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a:spAutoFit/>
          </a:bodyPr>
          <a:lstStyle/>
          <a:p>
            <a:pPr algn="ctr">
              <a:defRPr/>
            </a:pPr>
            <a:r>
              <a:rPr lang="en-US" sz="3600">
                <a:solidFill>
                  <a:srgbClr val="FF0000"/>
                </a:solidFill>
                <a:effectLst>
                  <a:outerShdw blurRad="38100" dist="38100" dir="2700000" algn="tl">
                    <a:srgbClr val="C0C0C0"/>
                  </a:outerShdw>
                </a:effectLst>
                <a:latin typeface="Arial"/>
              </a:rPr>
              <a:t>Tiếng đàn</a:t>
            </a:r>
            <a:endParaRPr lang="en-US" sz="3600">
              <a:latin typeface="Arial"/>
            </a:endParaRPr>
          </a:p>
        </p:txBody>
      </p:sp>
      <p:sp>
        <p:nvSpPr>
          <p:cNvPr id="14343" name="TextBox 12"/>
          <p:cNvSpPr txBox="1">
            <a:spLocks noChangeArrowheads="1"/>
          </p:cNvSpPr>
          <p:nvPr/>
        </p:nvSpPr>
        <p:spPr bwMode="auto">
          <a:xfrm>
            <a:off x="2362200" y="1905000"/>
            <a:ext cx="6248400" cy="4400550"/>
          </a:xfrm>
          <a:prstGeom prst="rect">
            <a:avLst/>
          </a:prstGeom>
          <a:noFill/>
          <a:ln w="9525">
            <a:noFill/>
            <a:miter lim="800000"/>
            <a:headEnd/>
            <a:tailEnd/>
          </a:ln>
        </p:spPr>
        <p:txBody>
          <a:bodyPr>
            <a:spAutoFit/>
          </a:bodyPr>
          <a:lstStyle/>
          <a:p>
            <a:pPr algn="just"/>
            <a:r>
              <a:rPr lang="en-US" sz="2800" b="0">
                <a:latin typeface="Arial" charset="0"/>
                <a:cs typeface="Times New Roman" pitchFamily="18" charset="0"/>
              </a:rPr>
              <a:t>      Tiếng đàn bay ra vườn. Vài cánh ngọc lan êm ái rụng xuống nền đất mát rượi. Dưới đường, lũ trẻ đang rủ nhau thả những chiếc thuyền gấp bằng giấy trên những vũng nước mưa. Ngoài Hồ Tây, dân chài đang tung lưới bắt cá. Hoa mười giờ nở đỏ quanh các lối đi ven hồ. Bóng mấy con chim bồ câu lướt nhanh trên những mái nhà cao thấp.</a:t>
            </a:r>
            <a:endParaRPr lang="en-US" sz="2000" b="0">
              <a:latin typeface="Arial" charset="0"/>
              <a:cs typeface="Times New Roman" pitchFamily="18" charset="0"/>
            </a:endParaRPr>
          </a:p>
        </p:txBody>
      </p:sp>
      <p:sp>
        <p:nvSpPr>
          <p:cNvPr id="14344" name="Line 28"/>
          <p:cNvSpPr>
            <a:spLocks noChangeShapeType="1"/>
          </p:cNvSpPr>
          <p:nvPr/>
        </p:nvSpPr>
        <p:spPr bwMode="auto">
          <a:xfrm>
            <a:off x="6172200" y="5334000"/>
            <a:ext cx="16002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14345" name="Line 29"/>
          <p:cNvSpPr>
            <a:spLocks noChangeShapeType="1"/>
          </p:cNvSpPr>
          <p:nvPr/>
        </p:nvSpPr>
        <p:spPr bwMode="auto">
          <a:xfrm>
            <a:off x="7162800" y="2819400"/>
            <a:ext cx="12192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14346" name="Line 30"/>
          <p:cNvSpPr>
            <a:spLocks noChangeShapeType="1"/>
          </p:cNvSpPr>
          <p:nvPr/>
        </p:nvSpPr>
        <p:spPr bwMode="auto">
          <a:xfrm>
            <a:off x="4572000" y="3657600"/>
            <a:ext cx="8382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14347" name="Line 31"/>
          <p:cNvSpPr>
            <a:spLocks noChangeShapeType="1"/>
          </p:cNvSpPr>
          <p:nvPr/>
        </p:nvSpPr>
        <p:spPr bwMode="auto">
          <a:xfrm>
            <a:off x="3581400" y="4114800"/>
            <a:ext cx="13716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p:cNvPicPr>
            <a:picLocks noChangeAspect="1" noChangeArrowheads="1"/>
          </p:cNvPicPr>
          <p:nvPr/>
        </p:nvPicPr>
        <p:blipFill>
          <a:blip r:embed="rId2"/>
          <a:srcRect/>
          <a:stretch>
            <a:fillRect/>
          </a:stretch>
        </p:blipFill>
        <p:spPr bwMode="auto">
          <a:xfrm>
            <a:off x="-457200" y="-457200"/>
            <a:ext cx="10134600" cy="7662863"/>
          </a:xfrm>
          <a:prstGeom prst="rect">
            <a:avLst/>
          </a:prstGeom>
          <a:noFill/>
          <a:ln w="9525" algn="ctr">
            <a:solidFill>
              <a:srgbClr val="FF0000"/>
            </a:solidFill>
            <a:miter lim="800000"/>
            <a:headEnd/>
            <a:tailEnd/>
          </a:ln>
        </p:spPr>
      </p:pic>
      <p:sp>
        <p:nvSpPr>
          <p:cNvPr id="15363" name="Rectangle 2"/>
          <p:cNvSpPr>
            <a:spLocks noGrp="1" noChangeArrowheads="1"/>
          </p:cNvSpPr>
          <p:nvPr>
            <p:ph type="title" idx="4294967295"/>
          </p:nvPr>
        </p:nvSpPr>
        <p:spPr>
          <a:xfrm>
            <a:off x="1600200" y="1143000"/>
            <a:ext cx="3657600" cy="731838"/>
          </a:xfrm>
        </p:spPr>
        <p:txBody>
          <a:bodyPr/>
          <a:lstStyle/>
          <a:p>
            <a:pPr eaLnBrk="1" hangingPunct="1"/>
            <a:r>
              <a:rPr lang="en-US" sz="3600" smtClean="0">
                <a:solidFill>
                  <a:srgbClr val="0000FF"/>
                </a:solidFill>
              </a:rPr>
              <a:t>Bài tập chính tả</a:t>
            </a:r>
          </a:p>
        </p:txBody>
      </p:sp>
      <p:sp>
        <p:nvSpPr>
          <p:cNvPr id="5" name="Rectangle 3"/>
          <p:cNvSpPr txBox="1">
            <a:spLocks noChangeArrowheads="1"/>
          </p:cNvSpPr>
          <p:nvPr/>
        </p:nvSpPr>
        <p:spPr bwMode="auto">
          <a:xfrm>
            <a:off x="685800" y="1828800"/>
            <a:ext cx="7848600" cy="9144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3200" u="sng">
                <a:solidFill>
                  <a:srgbClr val="0000FF"/>
                </a:solidFill>
                <a:latin typeface="Arial" charset="0"/>
              </a:rPr>
              <a:t>Bài 2</a:t>
            </a:r>
            <a:r>
              <a:rPr lang="en-US" sz="3200">
                <a:solidFill>
                  <a:srgbClr val="0000FF"/>
                </a:solidFill>
                <a:latin typeface="Arial" charset="0"/>
              </a:rPr>
              <a:t>: Thi tìm nhanh :  </a:t>
            </a:r>
          </a:p>
        </p:txBody>
      </p:sp>
      <p:sp>
        <p:nvSpPr>
          <p:cNvPr id="15365" name="Rectangle 5"/>
          <p:cNvSpPr>
            <a:spLocks noRot="1" noChangeArrowheads="1"/>
          </p:cNvSpPr>
          <p:nvPr/>
        </p:nvSpPr>
        <p:spPr bwMode="auto">
          <a:xfrm>
            <a:off x="457200" y="2362200"/>
            <a:ext cx="8458200" cy="3276600"/>
          </a:xfrm>
          <a:prstGeom prst="rect">
            <a:avLst/>
          </a:prstGeom>
          <a:noFill/>
          <a:ln w="9525">
            <a:noFill/>
            <a:miter lim="800000"/>
            <a:headEnd/>
            <a:tailEnd/>
          </a:ln>
        </p:spPr>
        <p:txBody>
          <a:bodyPr anchor="ctr"/>
          <a:lstStyle/>
          <a:p>
            <a:pPr eaLnBrk="1" hangingPunct="1"/>
            <a:r>
              <a:rPr lang="en-US" sz="3600" b="0">
                <a:solidFill>
                  <a:srgbClr val="0000FF"/>
                </a:solidFill>
                <a:latin typeface="Arial" charset="0"/>
              </a:rPr>
              <a:t>      </a:t>
            </a:r>
          </a:p>
        </p:txBody>
      </p:sp>
      <p:sp>
        <p:nvSpPr>
          <p:cNvPr id="15366" name="TextBox 11"/>
          <p:cNvSpPr txBox="1">
            <a:spLocks noChangeArrowheads="1"/>
          </p:cNvSpPr>
          <p:nvPr/>
        </p:nvSpPr>
        <p:spPr bwMode="auto">
          <a:xfrm>
            <a:off x="1600200" y="563563"/>
            <a:ext cx="3962400" cy="523875"/>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Chính tả ( Nghe – viết )</a:t>
            </a:r>
            <a:r>
              <a:rPr lang="en-US" sz="2800">
                <a:solidFill>
                  <a:srgbClr val="0000FF"/>
                </a:solidFill>
                <a:latin typeface="Arial" charset="0"/>
                <a:cs typeface="Times New Roman" pitchFamily="18" charset="0"/>
              </a:rPr>
              <a:t> :</a:t>
            </a:r>
          </a:p>
        </p:txBody>
      </p:sp>
      <p:sp>
        <p:nvSpPr>
          <p:cNvPr id="54279" name="Text Box 7"/>
          <p:cNvSpPr txBox="1">
            <a:spLocks noChangeArrowheads="1"/>
          </p:cNvSpPr>
          <p:nvPr/>
        </p:nvSpPr>
        <p:spPr bwMode="auto">
          <a:xfrm>
            <a:off x="609600" y="2514600"/>
            <a:ext cx="7620000" cy="138430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a:spAutoFit/>
          </a:bodyPr>
          <a:lstStyle/>
          <a:p>
            <a:pPr>
              <a:spcBef>
                <a:spcPct val="50000"/>
              </a:spcBef>
              <a:defRPr/>
            </a:pPr>
            <a:r>
              <a:rPr lang="en-US" sz="2400">
                <a:solidFill>
                  <a:srgbClr val="006600"/>
                </a:solidFill>
                <a:latin typeface="Arial"/>
              </a:rPr>
              <a:t>b) – Các từ gồm hai tiếng, trong đó tiếng nào cũng mang thanh hỏi.</a:t>
            </a:r>
          </a:p>
          <a:p>
            <a:pPr>
              <a:spcBef>
                <a:spcPct val="50000"/>
              </a:spcBef>
              <a:defRPr/>
            </a:pPr>
            <a:r>
              <a:rPr lang="en-US" sz="2400">
                <a:solidFill>
                  <a:srgbClr val="006600"/>
                </a:solidFill>
                <a:latin typeface="Arial"/>
              </a:rPr>
              <a:t>M : đủng đỉnh</a:t>
            </a:r>
            <a:endParaRPr lang="en-US" sz="2400" b="0">
              <a:solidFill>
                <a:srgbClr val="006600"/>
              </a:solidFill>
              <a:latin typeface="Arial"/>
            </a:endParaRPr>
          </a:p>
        </p:txBody>
      </p:sp>
      <p:sp>
        <p:nvSpPr>
          <p:cNvPr id="54280" name="Text Box 8"/>
          <p:cNvSpPr txBox="1">
            <a:spLocks noChangeArrowheads="1"/>
          </p:cNvSpPr>
          <p:nvPr/>
        </p:nvSpPr>
        <p:spPr bwMode="auto">
          <a:xfrm>
            <a:off x="762000" y="4343400"/>
            <a:ext cx="7391400" cy="138430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a:spAutoFit/>
          </a:bodyPr>
          <a:lstStyle/>
          <a:p>
            <a:pPr>
              <a:spcBef>
                <a:spcPct val="50000"/>
              </a:spcBef>
              <a:buFontTx/>
              <a:buChar char="-"/>
              <a:defRPr/>
            </a:pPr>
            <a:r>
              <a:rPr lang="en-US" sz="2400">
                <a:solidFill>
                  <a:srgbClr val="006600"/>
                </a:solidFill>
                <a:latin typeface="Arial"/>
              </a:rPr>
              <a:t>Các từ gồm hai tiếng, trong đó tiếng nào cũng mang thanh ngã.</a:t>
            </a:r>
          </a:p>
          <a:p>
            <a:pPr>
              <a:spcBef>
                <a:spcPct val="50000"/>
              </a:spcBef>
              <a:defRPr/>
            </a:pPr>
            <a:r>
              <a:rPr lang="en-US" sz="2400">
                <a:solidFill>
                  <a:srgbClr val="006600"/>
                </a:solidFill>
                <a:latin typeface="Arial"/>
              </a:rPr>
              <a:t>M : rỗi rãi</a:t>
            </a:r>
          </a:p>
        </p:txBody>
      </p:sp>
      <p:sp>
        <p:nvSpPr>
          <p:cNvPr id="54281" name="Line 9"/>
          <p:cNvSpPr>
            <a:spLocks noChangeShapeType="1"/>
          </p:cNvSpPr>
          <p:nvPr/>
        </p:nvSpPr>
        <p:spPr bwMode="auto">
          <a:xfrm>
            <a:off x="2971800" y="2362200"/>
            <a:ext cx="685800" cy="0"/>
          </a:xfrm>
          <a:prstGeom prst="line">
            <a:avLst/>
          </a:prstGeom>
          <a:noFill/>
          <a:ln w="38100">
            <a:solidFill>
              <a:srgbClr val="FF0000"/>
            </a:solidFill>
            <a:round/>
            <a:headEnd/>
            <a:tailEnd/>
          </a:ln>
          <a:effectLst>
            <a:prstShdw prst="shdw17" dist="17961" dir="2700000">
              <a:srgbClr val="990000"/>
            </a:prstShdw>
          </a:effectLst>
        </p:spPr>
        <p:txBody>
          <a:bodyPr/>
          <a:lstStyle/>
          <a:p>
            <a:endParaRPr lang="en-US"/>
          </a:p>
        </p:txBody>
      </p:sp>
      <p:sp>
        <p:nvSpPr>
          <p:cNvPr id="54283" name="Text Box 11"/>
          <p:cNvSpPr txBox="1">
            <a:spLocks noChangeArrowheads="1"/>
          </p:cNvSpPr>
          <p:nvPr/>
        </p:nvSpPr>
        <p:spPr bwMode="auto">
          <a:xfrm>
            <a:off x="4724400" y="533400"/>
            <a:ext cx="3352800" cy="58420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a:spAutoFit/>
          </a:bodyPr>
          <a:lstStyle/>
          <a:p>
            <a:pPr algn="ctr">
              <a:defRPr/>
            </a:pPr>
            <a:r>
              <a:rPr lang="en-US" sz="3200">
                <a:solidFill>
                  <a:srgbClr val="FF0000"/>
                </a:solidFill>
                <a:effectLst>
                  <a:outerShdw blurRad="38100" dist="38100" dir="2700000" algn="tl">
                    <a:srgbClr val="C0C0C0"/>
                  </a:outerShdw>
                </a:effectLst>
                <a:latin typeface="Arial"/>
              </a:rPr>
              <a:t>Tiếng đàn</a:t>
            </a:r>
            <a:endParaRPr lang="en-US" sz="3200">
              <a:latin typeface="Arial"/>
            </a:endParaRPr>
          </a:p>
        </p:txBody>
      </p:sp>
      <p:sp>
        <p:nvSpPr>
          <p:cNvPr id="54284" name="Text Box 12"/>
          <p:cNvSpPr txBox="1">
            <a:spLocks noChangeArrowheads="1"/>
          </p:cNvSpPr>
          <p:nvPr/>
        </p:nvSpPr>
        <p:spPr bwMode="auto">
          <a:xfrm>
            <a:off x="1066800" y="2667000"/>
            <a:ext cx="7239000" cy="120015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a:spAutoFit/>
          </a:bodyPr>
          <a:lstStyle/>
          <a:p>
            <a:pPr>
              <a:spcBef>
                <a:spcPct val="50000"/>
              </a:spcBef>
              <a:defRPr/>
            </a:pPr>
            <a:r>
              <a:rPr lang="en-US" sz="2400">
                <a:latin typeface="Arial"/>
              </a:rPr>
              <a:t>Mang thanh hỏi : đủng đỉnh, thủng thỉnh, rủng rỉnh, lủng củng, tủm tỉm, chủng chẳng, thỉnh thoảng, bẩn thỉu, hể hả,…</a:t>
            </a:r>
          </a:p>
        </p:txBody>
      </p:sp>
      <p:sp>
        <p:nvSpPr>
          <p:cNvPr id="54285" name="Text Box 13"/>
          <p:cNvSpPr txBox="1">
            <a:spLocks noChangeArrowheads="1"/>
          </p:cNvSpPr>
          <p:nvPr/>
        </p:nvSpPr>
        <p:spPr bwMode="auto">
          <a:xfrm>
            <a:off x="990600" y="4540250"/>
            <a:ext cx="6096000" cy="830263"/>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a:spAutoFit/>
          </a:bodyPr>
          <a:lstStyle/>
          <a:p>
            <a:pPr>
              <a:spcBef>
                <a:spcPct val="50000"/>
              </a:spcBef>
              <a:defRPr/>
            </a:pPr>
            <a:r>
              <a:rPr lang="en-US" sz="2400">
                <a:latin typeface="Arial"/>
              </a:rPr>
              <a:t>Mang thanh ngã :  rỗi rãi, võ vẽ, bỗ bã, dễ dãi, lễ mễ,…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81"/>
                                        </p:tgtEl>
                                        <p:attrNameLst>
                                          <p:attrName>style.visibility</p:attrName>
                                        </p:attrNameLst>
                                      </p:cBhvr>
                                      <p:to>
                                        <p:strVal val="visible"/>
                                      </p:to>
                                    </p:set>
                                    <p:anim calcmode="lin" valueType="num">
                                      <p:cBhvr additive="base">
                                        <p:cTn id="13" dur="500" fill="hold"/>
                                        <p:tgtEl>
                                          <p:spTgt spid="54281"/>
                                        </p:tgtEl>
                                        <p:attrNameLst>
                                          <p:attrName>ppt_x</p:attrName>
                                        </p:attrNameLst>
                                      </p:cBhvr>
                                      <p:tavLst>
                                        <p:tav tm="0">
                                          <p:val>
                                            <p:strVal val="#ppt_x"/>
                                          </p:val>
                                        </p:tav>
                                        <p:tav tm="100000">
                                          <p:val>
                                            <p:strVal val="#ppt_x"/>
                                          </p:val>
                                        </p:tav>
                                      </p:tavLst>
                                    </p:anim>
                                    <p:anim calcmode="lin" valueType="num">
                                      <p:cBhvr additive="base">
                                        <p:cTn id="14" dur="500" fill="hold"/>
                                        <p:tgtEl>
                                          <p:spTgt spid="5428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54279"/>
                                        </p:tgtEl>
                                        <p:attrNameLst>
                                          <p:attrName>style.visibility</p:attrName>
                                        </p:attrNameLst>
                                      </p:cBhvr>
                                      <p:to>
                                        <p:strVal val="visible"/>
                                      </p:to>
                                    </p:set>
                                    <p:anim calcmode="lin" valueType="num">
                                      <p:cBhvr>
                                        <p:cTn id="19" dur="1000" fill="hold"/>
                                        <p:tgtEl>
                                          <p:spTgt spid="54279"/>
                                        </p:tgtEl>
                                        <p:attrNameLst>
                                          <p:attrName>ppt_x</p:attrName>
                                        </p:attrNameLst>
                                      </p:cBhvr>
                                      <p:tavLst>
                                        <p:tav tm="0">
                                          <p:val>
                                            <p:strVal val="#ppt_x-.2"/>
                                          </p:val>
                                        </p:tav>
                                        <p:tav tm="100000">
                                          <p:val>
                                            <p:strVal val="#ppt_x"/>
                                          </p:val>
                                        </p:tav>
                                      </p:tavLst>
                                    </p:anim>
                                    <p:anim calcmode="lin" valueType="num">
                                      <p:cBhvr>
                                        <p:cTn id="20" dur="1000" fill="hold"/>
                                        <p:tgtEl>
                                          <p:spTgt spid="54279"/>
                                        </p:tgtEl>
                                        <p:attrNameLst>
                                          <p:attrName>ppt_y</p:attrName>
                                        </p:attrNameLst>
                                      </p:cBhvr>
                                      <p:tavLst>
                                        <p:tav tm="0">
                                          <p:val>
                                            <p:strVal val="#ppt_y"/>
                                          </p:val>
                                        </p:tav>
                                        <p:tav tm="100000">
                                          <p:val>
                                            <p:strVal val="#ppt_y"/>
                                          </p:val>
                                        </p:tav>
                                      </p:tavLst>
                                    </p:anim>
                                    <p:animEffect transition="in" filter="wipe(right)" prLst="gradientSize: 0.1">
                                      <p:cBhvr>
                                        <p:cTn id="21" dur="1000"/>
                                        <p:tgtEl>
                                          <p:spTgt spid="5427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54280"/>
                                        </p:tgtEl>
                                        <p:attrNameLst>
                                          <p:attrName>style.visibility</p:attrName>
                                        </p:attrNameLst>
                                      </p:cBhvr>
                                      <p:to>
                                        <p:strVal val="visible"/>
                                      </p:to>
                                    </p:set>
                                    <p:anim calcmode="lin" valueType="num">
                                      <p:cBhvr>
                                        <p:cTn id="26" dur="1000" fill="hold"/>
                                        <p:tgtEl>
                                          <p:spTgt spid="54280"/>
                                        </p:tgtEl>
                                        <p:attrNameLst>
                                          <p:attrName>ppt_x</p:attrName>
                                        </p:attrNameLst>
                                      </p:cBhvr>
                                      <p:tavLst>
                                        <p:tav tm="0">
                                          <p:val>
                                            <p:strVal val="#ppt_x-.2"/>
                                          </p:val>
                                        </p:tav>
                                        <p:tav tm="100000">
                                          <p:val>
                                            <p:strVal val="#ppt_x"/>
                                          </p:val>
                                        </p:tav>
                                      </p:tavLst>
                                    </p:anim>
                                    <p:anim calcmode="lin" valueType="num">
                                      <p:cBhvr>
                                        <p:cTn id="27" dur="1000" fill="hold"/>
                                        <p:tgtEl>
                                          <p:spTgt spid="54280"/>
                                        </p:tgtEl>
                                        <p:attrNameLst>
                                          <p:attrName>ppt_y</p:attrName>
                                        </p:attrNameLst>
                                      </p:cBhvr>
                                      <p:tavLst>
                                        <p:tav tm="0">
                                          <p:val>
                                            <p:strVal val="#ppt_y"/>
                                          </p:val>
                                        </p:tav>
                                        <p:tav tm="100000">
                                          <p:val>
                                            <p:strVal val="#ppt_y"/>
                                          </p:val>
                                        </p:tav>
                                      </p:tavLst>
                                    </p:anim>
                                    <p:animEffect transition="in" filter="wipe(right)" prLst="gradientSize: 0.1">
                                      <p:cBhvr>
                                        <p:cTn id="28" dur="1000"/>
                                        <p:tgtEl>
                                          <p:spTgt spid="5428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xit" presetSubtype="10" fill="hold" grpId="1" nodeType="clickEffect">
                                  <p:stCondLst>
                                    <p:cond delay="0"/>
                                  </p:stCondLst>
                                  <p:childTnLst>
                                    <p:animEffect transition="out" filter="blinds(horizontal)">
                                      <p:cBhvr>
                                        <p:cTn id="32" dur="500"/>
                                        <p:tgtEl>
                                          <p:spTgt spid="54279"/>
                                        </p:tgtEl>
                                      </p:cBhvr>
                                    </p:animEffect>
                                    <p:set>
                                      <p:cBhvr>
                                        <p:cTn id="33" dur="1" fill="hold">
                                          <p:stCondLst>
                                            <p:cond delay="499"/>
                                          </p:stCondLst>
                                        </p:cTn>
                                        <p:tgtEl>
                                          <p:spTgt spid="54279"/>
                                        </p:tgtEl>
                                        <p:attrNameLst>
                                          <p:attrName>style.visibility</p:attrName>
                                        </p:attrNameLst>
                                      </p:cBhvr>
                                      <p:to>
                                        <p:strVal val="hidden"/>
                                      </p:to>
                                    </p:set>
                                  </p:childTnLst>
                                </p:cTn>
                              </p:par>
                              <p:par>
                                <p:cTn id="34" presetID="3" presetClass="entr" presetSubtype="10" fill="hold" grpId="0" nodeType="withEffect">
                                  <p:stCondLst>
                                    <p:cond delay="0"/>
                                  </p:stCondLst>
                                  <p:childTnLst>
                                    <p:set>
                                      <p:cBhvr>
                                        <p:cTn id="35" dur="1" fill="hold">
                                          <p:stCondLst>
                                            <p:cond delay="0"/>
                                          </p:stCondLst>
                                        </p:cTn>
                                        <p:tgtEl>
                                          <p:spTgt spid="54284"/>
                                        </p:tgtEl>
                                        <p:attrNameLst>
                                          <p:attrName>style.visibility</p:attrName>
                                        </p:attrNameLst>
                                      </p:cBhvr>
                                      <p:to>
                                        <p:strVal val="visible"/>
                                      </p:to>
                                    </p:set>
                                    <p:animEffect transition="in" filter="blinds(horizontal)">
                                      <p:cBhvr>
                                        <p:cTn id="36" dur="500"/>
                                        <p:tgtEl>
                                          <p:spTgt spid="5428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xit" presetSubtype="10" fill="hold" grpId="1" nodeType="clickEffect">
                                  <p:stCondLst>
                                    <p:cond delay="0"/>
                                  </p:stCondLst>
                                  <p:childTnLst>
                                    <p:animEffect transition="out" filter="blinds(horizontal)">
                                      <p:cBhvr>
                                        <p:cTn id="40" dur="500"/>
                                        <p:tgtEl>
                                          <p:spTgt spid="54280"/>
                                        </p:tgtEl>
                                      </p:cBhvr>
                                    </p:animEffect>
                                    <p:set>
                                      <p:cBhvr>
                                        <p:cTn id="41" dur="1" fill="hold">
                                          <p:stCondLst>
                                            <p:cond delay="499"/>
                                          </p:stCondLst>
                                        </p:cTn>
                                        <p:tgtEl>
                                          <p:spTgt spid="54280"/>
                                        </p:tgtEl>
                                        <p:attrNameLst>
                                          <p:attrName>style.visibility</p:attrName>
                                        </p:attrNameLst>
                                      </p:cBhvr>
                                      <p:to>
                                        <p:strVal val="hidden"/>
                                      </p:to>
                                    </p:set>
                                  </p:childTnLst>
                                </p:cTn>
                              </p:par>
                              <p:par>
                                <p:cTn id="42" presetID="3" presetClass="entr" presetSubtype="10" fill="hold" grpId="0" nodeType="withEffect">
                                  <p:stCondLst>
                                    <p:cond delay="0"/>
                                  </p:stCondLst>
                                  <p:childTnLst>
                                    <p:set>
                                      <p:cBhvr>
                                        <p:cTn id="43" dur="1" fill="hold">
                                          <p:stCondLst>
                                            <p:cond delay="0"/>
                                          </p:stCondLst>
                                        </p:cTn>
                                        <p:tgtEl>
                                          <p:spTgt spid="54285"/>
                                        </p:tgtEl>
                                        <p:attrNameLst>
                                          <p:attrName>style.visibility</p:attrName>
                                        </p:attrNameLst>
                                      </p:cBhvr>
                                      <p:to>
                                        <p:strVal val="visible"/>
                                      </p:to>
                                    </p:set>
                                    <p:animEffect transition="in" filter="blinds(horizontal)">
                                      <p:cBhvr>
                                        <p:cTn id="44" dur="500"/>
                                        <p:tgtEl>
                                          <p:spTgt spid="542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4279" grpId="0"/>
      <p:bldP spid="54279" grpId="1"/>
      <p:bldP spid="54280" grpId="0"/>
      <p:bldP spid="54280" grpId="1"/>
      <p:bldP spid="54281" grpId="0" animBg="1"/>
      <p:bldP spid="54284" grpId="0"/>
      <p:bldP spid="5428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1"/>
          <p:cNvSpPr txBox="1">
            <a:spLocks noChangeArrowheads="1"/>
          </p:cNvSpPr>
          <p:nvPr/>
        </p:nvSpPr>
        <p:spPr bwMode="auto">
          <a:xfrm>
            <a:off x="685800" y="1524000"/>
            <a:ext cx="5638800" cy="708025"/>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Chính tả ( Nghe – viết )</a:t>
            </a:r>
            <a:r>
              <a:rPr lang="en-US" sz="2800">
                <a:solidFill>
                  <a:srgbClr val="0000FF"/>
                </a:solidFill>
                <a:latin typeface="Arial" charset="0"/>
                <a:cs typeface="Times New Roman" pitchFamily="18" charset="0"/>
              </a:rPr>
              <a:t> :</a:t>
            </a:r>
            <a:r>
              <a:rPr lang="en-US" sz="4000">
                <a:solidFill>
                  <a:srgbClr val="0000FF"/>
                </a:solidFill>
                <a:latin typeface="Arial" charset="0"/>
                <a:cs typeface="Times New Roman" pitchFamily="18" charset="0"/>
              </a:rPr>
              <a:t>  </a:t>
            </a:r>
            <a:r>
              <a:rPr lang="en-US" sz="2800">
                <a:solidFill>
                  <a:srgbClr val="FF0000"/>
                </a:solidFill>
                <a:latin typeface="Arial" charset="0"/>
                <a:cs typeface="Times New Roman" pitchFamily="18" charset="0"/>
              </a:rPr>
              <a:t>Tiếng đàn</a:t>
            </a:r>
          </a:p>
        </p:txBody>
      </p:sp>
      <p:sp>
        <p:nvSpPr>
          <p:cNvPr id="40966" name="AutoShape 6"/>
          <p:cNvSpPr>
            <a:spLocks noChangeArrowheads="1"/>
          </p:cNvSpPr>
          <p:nvPr/>
        </p:nvSpPr>
        <p:spPr bwMode="auto">
          <a:xfrm>
            <a:off x="2362200" y="2895600"/>
            <a:ext cx="5105400" cy="914400"/>
          </a:xfrm>
          <a:prstGeom prst="cloudCallout">
            <a:avLst>
              <a:gd name="adj1" fmla="val -50931"/>
              <a:gd name="adj2" fmla="val 157468"/>
            </a:avLst>
          </a:prstGeom>
          <a:solidFill>
            <a:schemeClr val="accent1"/>
          </a:solidFill>
          <a:ln>
            <a:noFill/>
          </a:ln>
          <a:effectLst>
            <a:prstShdw prst="shdw17" dist="17961" dir="2700000">
              <a:schemeClr val="accent1">
                <a:gamma/>
                <a:shade val="60000"/>
                <a:invGamma/>
              </a:schemeClr>
            </a:prstShdw>
          </a:effectLst>
          <a:extLst>
            <a:ext uri="{91240B29-F687-4F45-9708-019B960494DF}"/>
          </a:extLst>
        </p:spPr>
        <p:txBody>
          <a:bodyPr/>
          <a:lstStyle/>
          <a:p>
            <a:pPr algn="ctr">
              <a:defRPr/>
            </a:pPr>
            <a:r>
              <a:rPr lang="en-US" sz="2800">
                <a:latin typeface="Arial"/>
              </a:rPr>
              <a:t>Củng cố - dặn dò : </a:t>
            </a:r>
          </a:p>
        </p:txBody>
      </p:sp>
      <p:sp>
        <p:nvSpPr>
          <p:cNvPr id="16388" name="AutoShape 7"/>
          <p:cNvSpPr>
            <a:spLocks noChangeArrowheads="1"/>
          </p:cNvSpPr>
          <p:nvPr/>
        </p:nvSpPr>
        <p:spPr bwMode="auto">
          <a:xfrm>
            <a:off x="609600" y="4876800"/>
            <a:ext cx="7543800" cy="1295400"/>
          </a:xfrm>
          <a:prstGeom prst="wedgeRectCallout">
            <a:avLst>
              <a:gd name="adj1" fmla="val 25528"/>
              <a:gd name="adj2" fmla="val -147671"/>
            </a:avLst>
          </a:prstGeom>
          <a:solidFill>
            <a:srgbClr val="99CCFF"/>
          </a:solidFill>
          <a:ln w="60325" cap="rnd">
            <a:solidFill>
              <a:srgbClr val="CC99FF"/>
            </a:solidFill>
            <a:prstDash val="sysDot"/>
            <a:miter lim="800000"/>
            <a:headEnd/>
            <a:tailEnd/>
          </a:ln>
          <a:effectLst>
            <a:prstShdw prst="shdw17" dist="17961" dir="2700000">
              <a:srgbClr val="7A5C99"/>
            </a:prstShdw>
          </a:effectLst>
        </p:spPr>
        <p:txBody>
          <a:bodyPr/>
          <a:lstStyle/>
          <a:p>
            <a:pPr algn="ctr">
              <a:buFontTx/>
              <a:buChar char="-"/>
            </a:pPr>
            <a:r>
              <a:rPr lang="en-US" sz="2800">
                <a:solidFill>
                  <a:srgbClr val="FF0000"/>
                </a:solidFill>
                <a:latin typeface="Arial" charset="0"/>
              </a:rPr>
              <a:t>Vừa rồi chính tả học bài gì ? </a:t>
            </a:r>
          </a:p>
          <a:p>
            <a:pPr algn="ctr">
              <a:buFontTx/>
              <a:buChar char="-"/>
            </a:pPr>
            <a:r>
              <a:rPr lang="en-US" sz="2800">
                <a:solidFill>
                  <a:srgbClr val="FF0000"/>
                </a:solidFill>
                <a:latin typeface="Arial" charset="0"/>
              </a:rPr>
              <a:t>Xem trước bài : Hội vật.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Box 10"/>
          <p:cNvSpPr txBox="1">
            <a:spLocks noChangeArrowheads="1"/>
          </p:cNvSpPr>
          <p:nvPr/>
        </p:nvSpPr>
        <p:spPr bwMode="auto">
          <a:xfrm>
            <a:off x="3817938" y="685800"/>
            <a:ext cx="2209800" cy="579438"/>
          </a:xfrm>
          <a:prstGeom prst="rect">
            <a:avLst/>
          </a:prstGeom>
          <a:noFill/>
          <a:ln w="9525">
            <a:noFill/>
            <a:miter lim="800000"/>
            <a:headEnd/>
            <a:tailEnd/>
          </a:ln>
        </p:spPr>
        <p:txBody>
          <a:bodyPr>
            <a:spAutoFit/>
          </a:bodyPr>
          <a:lstStyle/>
          <a:p>
            <a:r>
              <a:rPr lang="en-US" sz="3200" u="sng">
                <a:solidFill>
                  <a:srgbClr val="000099"/>
                </a:solidFill>
                <a:latin typeface="Arial" charset="0"/>
                <a:cs typeface="Times New Roman" pitchFamily="18" charset="0"/>
              </a:rPr>
              <a:t>Chính tả  </a:t>
            </a:r>
          </a:p>
        </p:txBody>
      </p:sp>
      <p:sp>
        <p:nvSpPr>
          <p:cNvPr id="4099" name="AutoShape 3"/>
          <p:cNvSpPr>
            <a:spLocks noChangeArrowheads="1"/>
          </p:cNvSpPr>
          <p:nvPr/>
        </p:nvSpPr>
        <p:spPr bwMode="auto">
          <a:xfrm>
            <a:off x="1143000" y="1349375"/>
            <a:ext cx="6781800" cy="1171575"/>
          </a:xfrm>
          <a:prstGeom prst="cloudCallout">
            <a:avLst>
              <a:gd name="adj1" fmla="val -23875"/>
              <a:gd name="adj2" fmla="val 105343"/>
            </a:avLst>
          </a:prstGeom>
          <a:noFill/>
          <a:ln w="38100">
            <a:solidFill>
              <a:srgbClr val="0000FF"/>
            </a:solidFill>
            <a:round/>
            <a:headEnd/>
            <a:tailEnd/>
          </a:ln>
        </p:spPr>
        <p:txBody>
          <a:bodyPr lIns="9144" rIns="9144">
            <a:spAutoFit/>
          </a:bodyPr>
          <a:lstStyle/>
          <a:p>
            <a:pPr algn="ctr"/>
            <a:r>
              <a:rPr lang="en-US" sz="4400">
                <a:solidFill>
                  <a:srgbClr val="FF0000"/>
                </a:solidFill>
                <a:latin typeface="Arial" charset="0"/>
                <a:cs typeface="Times New Roman" pitchFamily="18" charset="0"/>
              </a:rPr>
              <a:t>Kiểm tra bài cũ</a:t>
            </a:r>
          </a:p>
        </p:txBody>
      </p:sp>
      <p:pic>
        <p:nvPicPr>
          <p:cNvPr id="4100" name="Picture 24" descr="khung 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99CC00"/>
            </a:gs>
          </a:gsLst>
          <a:lin ang="5400000" scaled="1"/>
        </a:gradFill>
        <a:effectLst/>
      </p:bgPr>
    </p:bg>
    <p:spTree>
      <p:nvGrpSpPr>
        <p:cNvPr id="1" name=""/>
        <p:cNvGrpSpPr/>
        <p:nvPr/>
      </p:nvGrpSpPr>
      <p:grpSpPr>
        <a:xfrm>
          <a:off x="0" y="0"/>
          <a:ext cx="0" cy="0"/>
          <a:chOff x="0" y="0"/>
          <a:chExt cx="0" cy="0"/>
        </a:xfrm>
      </p:grpSpPr>
      <p:sp>
        <p:nvSpPr>
          <p:cNvPr id="5122" name="TextBox 11"/>
          <p:cNvSpPr txBox="1">
            <a:spLocks noChangeArrowheads="1"/>
          </p:cNvSpPr>
          <p:nvPr/>
        </p:nvSpPr>
        <p:spPr bwMode="auto">
          <a:xfrm>
            <a:off x="1371600" y="120650"/>
            <a:ext cx="6858000" cy="946150"/>
          </a:xfrm>
          <a:prstGeom prst="rect">
            <a:avLst/>
          </a:prstGeom>
          <a:noFill/>
          <a:ln w="9525">
            <a:noFill/>
            <a:miter lim="800000"/>
            <a:headEnd/>
            <a:tailEnd/>
          </a:ln>
        </p:spPr>
        <p:txBody>
          <a:bodyPr>
            <a:spAutoFit/>
          </a:bodyPr>
          <a:lstStyle/>
          <a:p>
            <a:pPr algn="ctr"/>
            <a:endParaRPr lang="en-US" sz="2800" b="0">
              <a:solidFill>
                <a:srgbClr val="0000FF"/>
              </a:solidFill>
              <a:latin typeface="Arial" charset="0"/>
              <a:cs typeface="Times New Roman" pitchFamily="18" charset="0"/>
            </a:endParaRPr>
          </a:p>
          <a:p>
            <a:pPr algn="ctr"/>
            <a:r>
              <a:rPr lang="en-US" sz="2800" b="0" u="sng">
                <a:solidFill>
                  <a:srgbClr val="0000FF"/>
                </a:solidFill>
                <a:latin typeface="Arial" charset="0"/>
                <a:cs typeface="Times New Roman" pitchFamily="18" charset="0"/>
              </a:rPr>
              <a:t>Chính tả </a:t>
            </a:r>
            <a:r>
              <a:rPr lang="en-US" sz="2800" b="0">
                <a:solidFill>
                  <a:srgbClr val="0000FF"/>
                </a:solidFill>
                <a:latin typeface="Arial" charset="0"/>
                <a:cs typeface="Times New Roman" pitchFamily="18" charset="0"/>
              </a:rPr>
              <a:t>( Nghe – viết ) :</a:t>
            </a:r>
          </a:p>
        </p:txBody>
      </p:sp>
      <p:sp>
        <p:nvSpPr>
          <p:cNvPr id="7174" name="Text Box 6"/>
          <p:cNvSpPr txBox="1">
            <a:spLocks noChangeArrowheads="1"/>
          </p:cNvSpPr>
          <p:nvPr/>
        </p:nvSpPr>
        <p:spPr bwMode="auto">
          <a:xfrm>
            <a:off x="2667000" y="990600"/>
            <a:ext cx="5029200" cy="64135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a:spAutoFit/>
          </a:bodyPr>
          <a:lstStyle/>
          <a:p>
            <a:pPr algn="ctr">
              <a:defRPr/>
            </a:pPr>
            <a:r>
              <a:rPr lang="en-US" sz="3600">
                <a:solidFill>
                  <a:srgbClr val="FF0000"/>
                </a:solidFill>
                <a:effectLst>
                  <a:outerShdw blurRad="38100" dist="38100" dir="2700000" algn="tl">
                    <a:srgbClr val="C0C0C0"/>
                  </a:outerShdw>
                </a:effectLst>
                <a:latin typeface="Arial"/>
              </a:rPr>
              <a:t>Tiếng đàn</a:t>
            </a:r>
            <a:endParaRPr lang="en-US" sz="3600">
              <a:latin typeface="Arial"/>
            </a:endParaRPr>
          </a:p>
        </p:txBody>
      </p:sp>
      <p:pic>
        <p:nvPicPr>
          <p:cNvPr id="5124" name="Picture 10" descr="Tieng dan"/>
          <p:cNvPicPr>
            <a:picLocks noChangeAspect="1" noChangeArrowheads="1"/>
          </p:cNvPicPr>
          <p:nvPr/>
        </p:nvPicPr>
        <p:blipFill>
          <a:blip r:embed="rId2"/>
          <a:srcRect/>
          <a:stretch>
            <a:fillRect/>
          </a:stretch>
        </p:blipFill>
        <p:spPr bwMode="auto">
          <a:xfrm>
            <a:off x="0" y="1600200"/>
            <a:ext cx="9144000" cy="5257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blinds(horizontal)">
                                      <p:cBhvr>
                                        <p:cTn id="7" dur="50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2"/>
          <p:cNvSpPr txBox="1">
            <a:spLocks noChangeArrowheads="1"/>
          </p:cNvSpPr>
          <p:nvPr/>
        </p:nvSpPr>
        <p:spPr bwMode="auto">
          <a:xfrm>
            <a:off x="457200" y="2438400"/>
            <a:ext cx="8305800" cy="3081338"/>
          </a:xfrm>
          <a:prstGeom prst="rect">
            <a:avLst/>
          </a:prstGeom>
          <a:noFill/>
          <a:ln w="9525">
            <a:noFill/>
            <a:miter lim="800000"/>
            <a:headEnd/>
            <a:tailEnd/>
          </a:ln>
        </p:spPr>
        <p:txBody>
          <a:bodyPr>
            <a:spAutoFit/>
          </a:bodyPr>
          <a:lstStyle/>
          <a:p>
            <a:pPr algn="just"/>
            <a:r>
              <a:rPr lang="en-US" sz="2800" b="0">
                <a:latin typeface="Arial" charset="0"/>
                <a:cs typeface="Times New Roman" pitchFamily="18" charset="0"/>
              </a:rPr>
              <a:t>      Tiếng đàn bay ra vườn. Vài cánh ngọc lan êm ái rụng xuống nền đất mát rượi. Dưới đường, lũ trẻ đang rủ nhau thả những chiếc thuyền gấp bằng giấy trên những vũng nước mưa. Ngoài Hồ Tây, dân chài đang tung lưới bắt cá. Hoa mười giờ nở đỏ quanh các lối đi ven hồ. Bóng mấy con chim bồ câu lướt nhanh trên những mái nhà cao thấp.</a:t>
            </a:r>
            <a:endParaRPr lang="en-US" sz="2000" b="0">
              <a:latin typeface="Arial" charset="0"/>
              <a:cs typeface="Times New Roman" pitchFamily="18" charset="0"/>
            </a:endParaRPr>
          </a:p>
        </p:txBody>
      </p:sp>
      <p:sp>
        <p:nvSpPr>
          <p:cNvPr id="6147" name="TextBox 11"/>
          <p:cNvSpPr txBox="1">
            <a:spLocks noChangeArrowheads="1"/>
          </p:cNvSpPr>
          <p:nvPr/>
        </p:nvSpPr>
        <p:spPr bwMode="auto">
          <a:xfrm>
            <a:off x="1219200" y="304800"/>
            <a:ext cx="6858000" cy="523875"/>
          </a:xfrm>
          <a:prstGeom prst="rect">
            <a:avLst/>
          </a:prstGeom>
          <a:noFill/>
          <a:ln w="9525">
            <a:noFill/>
            <a:miter lim="800000"/>
            <a:headEnd/>
            <a:tailEnd/>
          </a:ln>
        </p:spPr>
        <p:txBody>
          <a:bodyPr>
            <a:spAutoFit/>
          </a:bodyPr>
          <a:lstStyle/>
          <a:p>
            <a:pPr algn="ctr"/>
            <a:r>
              <a:rPr lang="en-US" sz="2800" b="0" u="sng">
                <a:solidFill>
                  <a:srgbClr val="0000FF"/>
                </a:solidFill>
                <a:latin typeface="Arial" charset="0"/>
                <a:cs typeface="Times New Roman" pitchFamily="18" charset="0"/>
              </a:rPr>
              <a:t>Chính tả </a:t>
            </a:r>
            <a:r>
              <a:rPr lang="en-US" sz="2800" b="0">
                <a:solidFill>
                  <a:srgbClr val="0000FF"/>
                </a:solidFill>
                <a:latin typeface="Arial" charset="0"/>
                <a:cs typeface="Times New Roman" pitchFamily="18" charset="0"/>
              </a:rPr>
              <a:t>( Nghe – viết ) :</a:t>
            </a:r>
          </a:p>
        </p:txBody>
      </p:sp>
      <p:grpSp>
        <p:nvGrpSpPr>
          <p:cNvPr id="6148" name="Group 22"/>
          <p:cNvGrpSpPr>
            <a:grpSpLocks/>
          </p:cNvGrpSpPr>
          <p:nvPr/>
        </p:nvGrpSpPr>
        <p:grpSpPr bwMode="auto">
          <a:xfrm>
            <a:off x="106363" y="0"/>
            <a:ext cx="9037637" cy="6553200"/>
            <a:chOff x="48" y="-6"/>
            <a:chExt cx="5631" cy="4271"/>
          </a:xfrm>
        </p:grpSpPr>
        <p:pic>
          <p:nvPicPr>
            <p:cNvPr id="6150" name="Picture 15" descr="XMSTRER2"/>
            <p:cNvPicPr>
              <a:picLocks noChangeAspect="1" noChangeArrowheads="1"/>
            </p:cNvPicPr>
            <p:nvPr/>
          </p:nvPicPr>
          <p:blipFill>
            <a:blip r:embed="rId2"/>
            <a:srcRect/>
            <a:stretch>
              <a:fillRect/>
            </a:stretch>
          </p:blipFill>
          <p:spPr bwMode="auto">
            <a:xfrm flipH="1">
              <a:off x="144" y="672"/>
              <a:ext cx="139" cy="2928"/>
            </a:xfrm>
            <a:prstGeom prst="rect">
              <a:avLst/>
            </a:prstGeom>
            <a:noFill/>
            <a:ln w="9525">
              <a:noFill/>
              <a:miter lim="800000"/>
              <a:headEnd/>
              <a:tailEnd/>
            </a:ln>
          </p:spPr>
        </p:pic>
        <p:pic>
          <p:nvPicPr>
            <p:cNvPr id="6151" name="Picture 15" descr="XMSTRER2"/>
            <p:cNvPicPr>
              <a:picLocks noChangeAspect="1" noChangeArrowheads="1"/>
            </p:cNvPicPr>
            <p:nvPr/>
          </p:nvPicPr>
          <p:blipFill>
            <a:blip r:embed="rId2"/>
            <a:srcRect/>
            <a:stretch>
              <a:fillRect/>
            </a:stretch>
          </p:blipFill>
          <p:spPr bwMode="auto">
            <a:xfrm>
              <a:off x="5485" y="480"/>
              <a:ext cx="143" cy="3024"/>
            </a:xfrm>
            <a:prstGeom prst="rect">
              <a:avLst/>
            </a:prstGeom>
            <a:noFill/>
            <a:ln w="9525">
              <a:noFill/>
              <a:miter lim="800000"/>
              <a:headEnd/>
              <a:tailEnd/>
            </a:ln>
          </p:spPr>
        </p:pic>
        <p:pic>
          <p:nvPicPr>
            <p:cNvPr id="6152" name="Picture 15" descr="XMSTRER2"/>
            <p:cNvPicPr>
              <a:picLocks noChangeAspect="1" noChangeArrowheads="1"/>
            </p:cNvPicPr>
            <p:nvPr/>
          </p:nvPicPr>
          <p:blipFill>
            <a:blip r:embed="rId2"/>
            <a:srcRect/>
            <a:stretch>
              <a:fillRect/>
            </a:stretch>
          </p:blipFill>
          <p:spPr bwMode="auto">
            <a:xfrm rot="5400000">
              <a:off x="2839" y="-1769"/>
              <a:ext cx="177" cy="3744"/>
            </a:xfrm>
            <a:prstGeom prst="rect">
              <a:avLst/>
            </a:prstGeom>
            <a:noFill/>
            <a:ln w="9525">
              <a:noFill/>
              <a:miter lim="800000"/>
              <a:headEnd/>
              <a:tailEnd/>
            </a:ln>
          </p:spPr>
        </p:pic>
        <p:pic>
          <p:nvPicPr>
            <p:cNvPr id="6153" name="Picture 7" descr="CRNRC406"/>
            <p:cNvPicPr>
              <a:picLocks noChangeAspect="1" noChangeArrowheads="1"/>
            </p:cNvPicPr>
            <p:nvPr/>
          </p:nvPicPr>
          <p:blipFill>
            <a:blip r:embed="rId3"/>
            <a:srcRect/>
            <a:stretch>
              <a:fillRect/>
            </a:stretch>
          </p:blipFill>
          <p:spPr bwMode="auto">
            <a:xfrm>
              <a:off x="105" y="-6"/>
              <a:ext cx="951" cy="678"/>
            </a:xfrm>
            <a:prstGeom prst="rect">
              <a:avLst/>
            </a:prstGeom>
            <a:noFill/>
            <a:ln w="9525">
              <a:noFill/>
              <a:miter lim="800000"/>
              <a:headEnd/>
              <a:tailEnd/>
            </a:ln>
          </p:spPr>
        </p:pic>
        <p:pic>
          <p:nvPicPr>
            <p:cNvPr id="6154" name="Picture 8" descr="CRNRC405"/>
            <p:cNvPicPr>
              <a:picLocks noChangeAspect="1" noChangeArrowheads="1"/>
            </p:cNvPicPr>
            <p:nvPr/>
          </p:nvPicPr>
          <p:blipFill>
            <a:blip r:embed="rId4"/>
            <a:srcRect/>
            <a:stretch>
              <a:fillRect/>
            </a:stretch>
          </p:blipFill>
          <p:spPr bwMode="auto">
            <a:xfrm>
              <a:off x="4788" y="0"/>
              <a:ext cx="876" cy="563"/>
            </a:xfrm>
            <a:prstGeom prst="rect">
              <a:avLst/>
            </a:prstGeom>
            <a:noFill/>
            <a:ln w="9525">
              <a:noFill/>
              <a:miter lim="800000"/>
              <a:headEnd/>
              <a:tailEnd/>
            </a:ln>
          </p:spPr>
        </p:pic>
        <p:pic>
          <p:nvPicPr>
            <p:cNvPr id="6155" name="Picture 9" descr="CRNRC408"/>
            <p:cNvPicPr>
              <a:picLocks noChangeAspect="1" noChangeArrowheads="1"/>
            </p:cNvPicPr>
            <p:nvPr/>
          </p:nvPicPr>
          <p:blipFill>
            <a:blip r:embed="rId5"/>
            <a:srcRect/>
            <a:stretch>
              <a:fillRect/>
            </a:stretch>
          </p:blipFill>
          <p:spPr bwMode="auto">
            <a:xfrm>
              <a:off x="4719" y="3552"/>
              <a:ext cx="960" cy="713"/>
            </a:xfrm>
            <a:prstGeom prst="rect">
              <a:avLst/>
            </a:prstGeom>
            <a:noFill/>
            <a:ln w="9525">
              <a:noFill/>
              <a:miter lim="800000"/>
              <a:headEnd/>
              <a:tailEnd/>
            </a:ln>
          </p:spPr>
        </p:pic>
        <p:pic>
          <p:nvPicPr>
            <p:cNvPr id="6156" name="Picture 10" descr="CRNRC407"/>
            <p:cNvPicPr>
              <a:picLocks noChangeAspect="1" noChangeArrowheads="1"/>
            </p:cNvPicPr>
            <p:nvPr/>
          </p:nvPicPr>
          <p:blipFill>
            <a:blip r:embed="rId6"/>
            <a:srcRect/>
            <a:stretch>
              <a:fillRect/>
            </a:stretch>
          </p:blipFill>
          <p:spPr bwMode="auto">
            <a:xfrm>
              <a:off x="48" y="3614"/>
              <a:ext cx="1008" cy="610"/>
            </a:xfrm>
            <a:prstGeom prst="rect">
              <a:avLst/>
            </a:prstGeom>
            <a:noFill/>
            <a:ln w="9525">
              <a:noFill/>
              <a:miter lim="800000"/>
              <a:headEnd/>
              <a:tailEnd/>
            </a:ln>
          </p:spPr>
        </p:pic>
        <p:pic>
          <p:nvPicPr>
            <p:cNvPr id="6157" name="Picture 15" descr="XMSTRER2"/>
            <p:cNvPicPr>
              <a:picLocks noChangeAspect="1" noChangeArrowheads="1"/>
            </p:cNvPicPr>
            <p:nvPr/>
          </p:nvPicPr>
          <p:blipFill>
            <a:blip r:embed="rId2"/>
            <a:srcRect/>
            <a:stretch>
              <a:fillRect/>
            </a:stretch>
          </p:blipFill>
          <p:spPr bwMode="auto">
            <a:xfrm rot="-5400000">
              <a:off x="2813" y="2264"/>
              <a:ext cx="176" cy="3732"/>
            </a:xfrm>
            <a:prstGeom prst="rect">
              <a:avLst/>
            </a:prstGeom>
            <a:noFill/>
            <a:ln w="9525">
              <a:noFill/>
              <a:miter lim="800000"/>
              <a:headEnd/>
              <a:tailEnd/>
            </a:ln>
          </p:spPr>
        </p:pic>
      </p:grpSp>
      <p:sp>
        <p:nvSpPr>
          <p:cNvPr id="8224" name="Text Box 32"/>
          <p:cNvSpPr txBox="1">
            <a:spLocks noChangeArrowheads="1"/>
          </p:cNvSpPr>
          <p:nvPr/>
        </p:nvSpPr>
        <p:spPr bwMode="auto">
          <a:xfrm>
            <a:off x="2667000" y="1263650"/>
            <a:ext cx="5029200" cy="64135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a:spAutoFit/>
          </a:bodyPr>
          <a:lstStyle/>
          <a:p>
            <a:pPr algn="ctr">
              <a:defRPr/>
            </a:pPr>
            <a:r>
              <a:rPr lang="en-US" sz="3600">
                <a:solidFill>
                  <a:srgbClr val="FF0000"/>
                </a:solidFill>
                <a:effectLst>
                  <a:outerShdw blurRad="38100" dist="38100" dir="2700000" algn="tl">
                    <a:srgbClr val="C0C0C0"/>
                  </a:outerShdw>
                </a:effectLst>
                <a:latin typeface="Arial"/>
              </a:rPr>
              <a:t>Tiếng đàn</a:t>
            </a:r>
            <a:endParaRPr lang="en-US" sz="3600">
              <a:latin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3"/>
          <p:cNvSpPr>
            <a:spLocks noChangeArrowheads="1"/>
          </p:cNvSpPr>
          <p:nvPr/>
        </p:nvSpPr>
        <p:spPr bwMode="auto">
          <a:xfrm>
            <a:off x="0" y="4429125"/>
            <a:ext cx="9144000" cy="2389188"/>
          </a:xfrm>
          <a:prstGeom prst="cloudCallout">
            <a:avLst>
              <a:gd name="adj1" fmla="val 3731"/>
              <a:gd name="adj2" fmla="val 37111"/>
            </a:avLst>
          </a:prstGeom>
          <a:noFill/>
          <a:ln w="38100">
            <a:solidFill>
              <a:srgbClr val="0000FF"/>
            </a:solidFill>
            <a:round/>
            <a:headEnd/>
            <a:tailEnd/>
          </a:ln>
        </p:spPr>
        <p:txBody>
          <a:bodyPr lIns="9144" rIns="9144">
            <a:spAutoFit/>
          </a:bodyPr>
          <a:lstStyle/>
          <a:p>
            <a:pPr algn="ctr" eaLnBrk="1" hangingPunct="1">
              <a:spcBef>
                <a:spcPct val="50000"/>
              </a:spcBef>
              <a:buClr>
                <a:srgbClr val="00CC99"/>
              </a:buClr>
              <a:buFont typeface="Wingdings" pitchFamily="2" charset="2"/>
              <a:buNone/>
            </a:pPr>
            <a:r>
              <a:rPr lang="en-US" sz="3200">
                <a:solidFill>
                  <a:srgbClr val="0000CC"/>
                </a:solidFill>
                <a:latin typeface="Times New Roman" pitchFamily="18" charset="0"/>
                <a:cs typeface="Times New Roman" pitchFamily="18" charset="0"/>
              </a:rPr>
              <a:t>H: </a:t>
            </a:r>
            <a:r>
              <a:rPr lang="en-US" sz="3200">
                <a:solidFill>
                  <a:srgbClr val="0000FF"/>
                </a:solidFill>
                <a:latin typeface="Times New Roman" pitchFamily="18" charset="0"/>
              </a:rPr>
              <a:t>Em hãy tả lại khung cảnh thanh bình bên ngoài như hòa cùng</a:t>
            </a:r>
            <a:r>
              <a:rPr lang="en-US" sz="3200">
                <a:solidFill>
                  <a:srgbClr val="0000FF"/>
                </a:solidFill>
                <a:latin typeface="Arial" charset="0"/>
              </a:rPr>
              <a:t> </a:t>
            </a:r>
            <a:r>
              <a:rPr lang="en-US" sz="3200">
                <a:solidFill>
                  <a:srgbClr val="0000FF"/>
                </a:solidFill>
                <a:latin typeface="Times New Roman" pitchFamily="18" charset="0"/>
              </a:rPr>
              <a:t>tiếng đàn</a:t>
            </a:r>
            <a:r>
              <a:rPr lang="en-US" sz="3200">
                <a:solidFill>
                  <a:srgbClr val="0000CC"/>
                </a:solidFill>
                <a:latin typeface="Times New Roman" pitchFamily="18" charset="0"/>
                <a:cs typeface="Times New Roman" pitchFamily="18" charset="0"/>
              </a:rPr>
              <a:t>?</a:t>
            </a:r>
          </a:p>
        </p:txBody>
      </p:sp>
      <p:sp>
        <p:nvSpPr>
          <p:cNvPr id="11" name="Text Box 20"/>
          <p:cNvSpPr txBox="1">
            <a:spLocks noChangeArrowheads="1"/>
          </p:cNvSpPr>
          <p:nvPr/>
        </p:nvSpPr>
        <p:spPr bwMode="auto">
          <a:xfrm>
            <a:off x="533400" y="4783138"/>
            <a:ext cx="8305800" cy="1922462"/>
          </a:xfrm>
          <a:prstGeom prst="rect">
            <a:avLst/>
          </a:prstGeom>
          <a:solidFill>
            <a:schemeClr val="accent1">
              <a:lumMod val="40000"/>
              <a:lumOff val="60000"/>
            </a:schemeClr>
          </a:solidFill>
          <a:ln w="9525">
            <a:noFill/>
            <a:miter lim="800000"/>
            <a:headEnd/>
            <a:tailEnd/>
          </a:ln>
        </p:spPr>
        <p:txBody>
          <a:bodyPr>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a:spcBef>
                <a:spcPct val="50000"/>
              </a:spcBef>
              <a:defRPr/>
            </a:pPr>
            <a:r>
              <a:rPr lang="en-US" sz="3600" smtClean="0">
                <a:solidFill>
                  <a:srgbClr val="FF0000"/>
                </a:solidFill>
                <a:latin typeface="Arial"/>
              </a:rPr>
              <a:t>- </a:t>
            </a:r>
            <a:r>
              <a:rPr lang="en-US" sz="2800" smtClean="0">
                <a:solidFill>
                  <a:srgbClr val="FF0000"/>
                </a:solidFill>
                <a:latin typeface="Arial"/>
              </a:rPr>
              <a:t>Vài cánh ngọc lan êm ái rụng xuống vườn, lũ trẻ thả thuyền trên vũng nước mưa, dân chài dang tung lưới bắt cá, hoa mười giờ nở, mấy con chim câu lướt nhẹ trên mái nhà.</a:t>
            </a:r>
          </a:p>
        </p:txBody>
      </p:sp>
      <p:sp>
        <p:nvSpPr>
          <p:cNvPr id="8" name="AutoShape 11"/>
          <p:cNvSpPr>
            <a:spLocks noChangeArrowheads="1"/>
          </p:cNvSpPr>
          <p:nvPr/>
        </p:nvSpPr>
        <p:spPr bwMode="auto">
          <a:xfrm>
            <a:off x="762000" y="1219200"/>
            <a:ext cx="5181600" cy="685800"/>
          </a:xfrm>
          <a:prstGeom prst="horizontalScroll">
            <a:avLst>
              <a:gd name="adj" fmla="val 12500"/>
            </a:avLst>
          </a:prstGeom>
          <a:gradFill rotWithShape="1">
            <a:gsLst>
              <a:gs pos="0">
                <a:schemeClr val="folHlink"/>
              </a:gs>
              <a:gs pos="50000">
                <a:schemeClr val="bg1"/>
              </a:gs>
              <a:gs pos="100000">
                <a:schemeClr val="folHlink"/>
              </a:gs>
            </a:gsLst>
            <a:lin ang="5400000" scaled="1"/>
          </a:gradFill>
          <a:ln w="9525">
            <a:solidFill>
              <a:schemeClr val="tx1"/>
            </a:solidFill>
            <a:round/>
            <a:headEnd/>
            <a:tailEnd/>
          </a:ln>
          <a:effectLst/>
        </p:spPr>
        <p:txBody>
          <a:bodyPr wrap="none" anchor="ctr"/>
          <a:lstStyle/>
          <a:p>
            <a:pPr algn="ctr">
              <a:defRPr/>
            </a:pPr>
            <a:r>
              <a:rPr lang="en-US" sz="3600" dirty="0" err="1">
                <a:solidFill>
                  <a:srgbClr val="FF0000"/>
                </a:solidFill>
                <a:latin typeface="Arial"/>
                <a:cs typeface="Times New Roman" pitchFamily="18" charset="0"/>
              </a:rPr>
              <a:t>Tìm</a:t>
            </a:r>
            <a:r>
              <a:rPr lang="en-US" sz="3600" dirty="0">
                <a:solidFill>
                  <a:srgbClr val="FF0000"/>
                </a:solidFill>
                <a:latin typeface="Arial"/>
                <a:cs typeface="Times New Roman" pitchFamily="18" charset="0"/>
              </a:rPr>
              <a:t> </a:t>
            </a:r>
            <a:r>
              <a:rPr lang="en-US" sz="3600" dirty="0" err="1">
                <a:solidFill>
                  <a:srgbClr val="FF0000"/>
                </a:solidFill>
                <a:latin typeface="Arial"/>
                <a:cs typeface="Times New Roman" pitchFamily="18" charset="0"/>
              </a:rPr>
              <a:t>hiểu</a:t>
            </a:r>
            <a:r>
              <a:rPr lang="en-US" sz="3600" dirty="0">
                <a:solidFill>
                  <a:srgbClr val="FF0000"/>
                </a:solidFill>
                <a:latin typeface="Arial"/>
                <a:cs typeface="Times New Roman" pitchFamily="18" charset="0"/>
              </a:rPr>
              <a:t> </a:t>
            </a:r>
            <a:r>
              <a:rPr lang="en-US" sz="3600" dirty="0" err="1">
                <a:solidFill>
                  <a:srgbClr val="FF0000"/>
                </a:solidFill>
                <a:latin typeface="Arial"/>
                <a:cs typeface="Times New Roman" pitchFamily="18" charset="0"/>
              </a:rPr>
              <a:t>nội</a:t>
            </a:r>
            <a:r>
              <a:rPr lang="en-US" sz="3600" dirty="0">
                <a:solidFill>
                  <a:srgbClr val="FF0000"/>
                </a:solidFill>
                <a:latin typeface="Arial"/>
                <a:cs typeface="Times New Roman" pitchFamily="18" charset="0"/>
              </a:rPr>
              <a:t> dung </a:t>
            </a:r>
            <a:r>
              <a:rPr lang="en-US" sz="3600" dirty="0" err="1">
                <a:solidFill>
                  <a:srgbClr val="FF0000"/>
                </a:solidFill>
                <a:latin typeface="Arial"/>
                <a:cs typeface="Times New Roman" pitchFamily="18" charset="0"/>
              </a:rPr>
              <a:t>bài</a:t>
            </a:r>
            <a:endParaRPr lang="en-US" sz="3600" dirty="0">
              <a:solidFill>
                <a:srgbClr val="FF0000"/>
              </a:solidFill>
              <a:latin typeface="Arial"/>
              <a:cs typeface="Times New Roman" pitchFamily="18" charset="0"/>
            </a:endParaRPr>
          </a:p>
        </p:txBody>
      </p:sp>
      <p:sp>
        <p:nvSpPr>
          <p:cNvPr id="8204" name="TextBox 11"/>
          <p:cNvSpPr txBox="1">
            <a:spLocks noChangeArrowheads="1"/>
          </p:cNvSpPr>
          <p:nvPr/>
        </p:nvSpPr>
        <p:spPr bwMode="auto">
          <a:xfrm>
            <a:off x="762000" y="639763"/>
            <a:ext cx="7315200" cy="457200"/>
          </a:xfrm>
          <a:prstGeom prst="rect">
            <a:avLst/>
          </a:prstGeom>
          <a:noFill/>
          <a:ln w="9525">
            <a:noFill/>
            <a:miter lim="800000"/>
            <a:headEnd/>
            <a:tailEnd/>
          </a:ln>
        </p:spPr>
        <p:txBody>
          <a:bodyPr>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a:defRPr/>
            </a:pPr>
            <a:r>
              <a:rPr lang="en-US" sz="2400" smtClean="0">
                <a:solidFill>
                  <a:srgbClr val="0000FF"/>
                </a:solidFill>
                <a:effectLst>
                  <a:outerShdw blurRad="38100" dist="38100" dir="2700000" algn="tl">
                    <a:srgbClr val="C0C0C0"/>
                  </a:outerShdw>
                </a:effectLst>
                <a:latin typeface="Arial"/>
                <a:cs typeface="Times New Roman" pitchFamily="18" charset="0"/>
              </a:rPr>
              <a:t>Chính tả ( Nghe – viết ) :</a:t>
            </a:r>
            <a:endParaRPr lang="en-US" sz="3200" smtClean="0">
              <a:solidFill>
                <a:srgbClr val="0000FF"/>
              </a:solidFill>
              <a:effectLst>
                <a:outerShdw blurRad="38100" dist="38100" dir="2700000" algn="tl">
                  <a:srgbClr val="C0C0C0"/>
                </a:outerShdw>
              </a:effectLst>
              <a:latin typeface="Arial"/>
              <a:cs typeface="Times New Roman" pitchFamily="18" charset="0"/>
            </a:endParaRPr>
          </a:p>
        </p:txBody>
      </p:sp>
      <p:sp>
        <p:nvSpPr>
          <p:cNvPr id="9240" name="Text Box 24"/>
          <p:cNvSpPr txBox="1">
            <a:spLocks noChangeArrowheads="1"/>
          </p:cNvSpPr>
          <p:nvPr/>
        </p:nvSpPr>
        <p:spPr bwMode="auto">
          <a:xfrm>
            <a:off x="3352800" y="533400"/>
            <a:ext cx="3733800" cy="64135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a:spAutoFit/>
          </a:bodyPr>
          <a:lstStyle/>
          <a:p>
            <a:pPr algn="ctr">
              <a:defRPr/>
            </a:pPr>
            <a:r>
              <a:rPr lang="en-US" sz="3600">
                <a:solidFill>
                  <a:srgbClr val="FF0000"/>
                </a:solidFill>
                <a:effectLst>
                  <a:outerShdw blurRad="38100" dist="38100" dir="2700000" algn="tl">
                    <a:srgbClr val="C0C0C0"/>
                  </a:outerShdw>
                </a:effectLst>
                <a:latin typeface="Arial"/>
              </a:rPr>
              <a:t>Tiếng đàn</a:t>
            </a:r>
            <a:endParaRPr lang="en-US" sz="3600">
              <a:latin typeface="Arial"/>
            </a:endParaRPr>
          </a:p>
        </p:txBody>
      </p:sp>
      <p:sp>
        <p:nvSpPr>
          <p:cNvPr id="7175" name="TextBox 12"/>
          <p:cNvSpPr txBox="1">
            <a:spLocks noChangeArrowheads="1"/>
          </p:cNvSpPr>
          <p:nvPr/>
        </p:nvSpPr>
        <p:spPr bwMode="auto">
          <a:xfrm>
            <a:off x="457200" y="1795463"/>
            <a:ext cx="8305800" cy="3081337"/>
          </a:xfrm>
          <a:prstGeom prst="rect">
            <a:avLst/>
          </a:prstGeom>
          <a:noFill/>
          <a:ln w="9525">
            <a:noFill/>
            <a:miter lim="800000"/>
            <a:headEnd/>
            <a:tailEnd/>
          </a:ln>
        </p:spPr>
        <p:txBody>
          <a:bodyPr>
            <a:spAutoFit/>
          </a:bodyPr>
          <a:lstStyle/>
          <a:p>
            <a:pPr algn="just"/>
            <a:r>
              <a:rPr lang="en-US" sz="2800" b="0">
                <a:latin typeface="Arial" charset="0"/>
                <a:cs typeface="Times New Roman" pitchFamily="18" charset="0"/>
              </a:rPr>
              <a:t>      Tiếng đàn bay ra vườn. Vài cánh ngọc lan êm ái rụng xuống nền đất mát rượi. Dưới đường, lũ trẻ đang rủ nhau thả những chiếc thuyền gấp bằng giấy trên những vũng nước mưa. Ngoài Hồ Tây, dân chài đang tung lưới bắt cá. Hoa mười giờ nở đỏ quanh các lối đi ven hồ. Bóng mấy con chim bồ câu lướt nhanh trên những mái nhà cao thấp.</a:t>
            </a:r>
            <a:endParaRPr lang="en-US" sz="2000" b="0">
              <a:latin typeface="Arial" charset="0"/>
              <a:cs typeface="Times New Roman" pitchFamily="18" charset="0"/>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 presetClass="exit" presetSubtype="16" fill="hold" grpId="0" nodeType="afterEffect">
                                  <p:stCondLst>
                                    <p:cond delay="0"/>
                                  </p:stCondLst>
                                  <p:childTnLst>
                                    <p:animEffect transition="out" filter="box(in)">
                                      <p:cBhvr>
                                        <p:cTn id="11" dur="500"/>
                                        <p:tgtEl>
                                          <p:spTgt spid="9218"/>
                                        </p:tgtEl>
                                      </p:cBhvr>
                                    </p:animEffect>
                                    <p:set>
                                      <p:cBhvr>
                                        <p:cTn id="12" dur="1" fill="hold">
                                          <p:stCondLst>
                                            <p:cond delay="499"/>
                                          </p:stCondLst>
                                        </p:cTn>
                                        <p:tgtEl>
                                          <p:spTgt spid="92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3"/>
          <p:cNvSpPr>
            <a:spLocks noChangeArrowheads="1"/>
          </p:cNvSpPr>
          <p:nvPr/>
        </p:nvSpPr>
        <p:spPr bwMode="auto">
          <a:xfrm>
            <a:off x="1066800" y="4721225"/>
            <a:ext cx="7162800" cy="1827213"/>
          </a:xfrm>
          <a:prstGeom prst="cloudCallout">
            <a:avLst>
              <a:gd name="adj1" fmla="val 1574"/>
              <a:gd name="adj2" fmla="val 47495"/>
            </a:avLst>
          </a:prstGeom>
          <a:noFill/>
          <a:ln w="38100">
            <a:solidFill>
              <a:srgbClr val="0000FF"/>
            </a:solidFill>
            <a:round/>
            <a:headEnd/>
            <a:tailEnd/>
          </a:ln>
        </p:spPr>
        <p:txBody>
          <a:bodyPr lIns="9144" rIns="9144">
            <a:spAutoFit/>
          </a:bodyPr>
          <a:lstStyle/>
          <a:p>
            <a:pPr algn="ctr" eaLnBrk="1" hangingPunct="1">
              <a:spcBef>
                <a:spcPct val="50000"/>
              </a:spcBef>
              <a:buClr>
                <a:srgbClr val="00CC99"/>
              </a:buClr>
              <a:buFont typeface="Wingdings" pitchFamily="2" charset="2"/>
              <a:buNone/>
            </a:pPr>
            <a:r>
              <a:rPr lang="en-US" sz="3600">
                <a:solidFill>
                  <a:srgbClr val="0000CC"/>
                </a:solidFill>
                <a:latin typeface="Arial" charset="0"/>
                <a:cs typeface="Times New Roman" pitchFamily="18" charset="0"/>
              </a:rPr>
              <a:t>H: Đoạn văn có mấy câu?</a:t>
            </a:r>
          </a:p>
        </p:txBody>
      </p:sp>
      <p:sp>
        <p:nvSpPr>
          <p:cNvPr id="11" name="Text Box 20"/>
          <p:cNvSpPr txBox="1">
            <a:spLocks noChangeArrowheads="1"/>
          </p:cNvSpPr>
          <p:nvPr/>
        </p:nvSpPr>
        <p:spPr bwMode="auto">
          <a:xfrm>
            <a:off x="1524000" y="5029200"/>
            <a:ext cx="6215063" cy="584200"/>
          </a:xfrm>
          <a:prstGeom prst="rect">
            <a:avLst/>
          </a:prstGeom>
          <a:solidFill>
            <a:schemeClr val="accent1">
              <a:lumMod val="40000"/>
              <a:lumOff val="60000"/>
            </a:schemeClr>
          </a:solidFill>
          <a:ln w="9525">
            <a:noFill/>
            <a:miter lim="800000"/>
            <a:headEnd/>
            <a:tailEnd/>
          </a:ln>
        </p:spPr>
        <p:txBody>
          <a:bodyPr>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a:spcBef>
                <a:spcPct val="50000"/>
              </a:spcBef>
              <a:defRPr/>
            </a:pPr>
            <a:r>
              <a:rPr lang="en-US" sz="3200" smtClean="0">
                <a:solidFill>
                  <a:srgbClr val="FF0000"/>
                </a:solidFill>
                <a:latin typeface="Arial"/>
              </a:rPr>
              <a:t>- Đoạn văn có 6 câu.</a:t>
            </a:r>
          </a:p>
        </p:txBody>
      </p:sp>
      <p:sp>
        <p:nvSpPr>
          <p:cNvPr id="8" name="AutoShape 11"/>
          <p:cNvSpPr>
            <a:spLocks noChangeArrowheads="1"/>
          </p:cNvSpPr>
          <p:nvPr/>
        </p:nvSpPr>
        <p:spPr bwMode="auto">
          <a:xfrm>
            <a:off x="914400" y="1371600"/>
            <a:ext cx="4800600" cy="685800"/>
          </a:xfrm>
          <a:prstGeom prst="horizontalScroll">
            <a:avLst>
              <a:gd name="adj" fmla="val 12500"/>
            </a:avLst>
          </a:prstGeom>
          <a:gradFill rotWithShape="1">
            <a:gsLst>
              <a:gs pos="0">
                <a:schemeClr val="folHlink"/>
              </a:gs>
              <a:gs pos="50000">
                <a:schemeClr val="bg1"/>
              </a:gs>
              <a:gs pos="100000">
                <a:schemeClr val="folHlink"/>
              </a:gs>
            </a:gsLst>
            <a:lin ang="5400000" scaled="1"/>
          </a:gradFill>
          <a:ln w="9525">
            <a:solidFill>
              <a:schemeClr val="tx1"/>
            </a:solidFill>
            <a:round/>
            <a:headEnd/>
            <a:tailEnd/>
          </a:ln>
          <a:effectLst/>
        </p:spPr>
        <p:txBody>
          <a:bodyPr wrap="none" anchor="ctr"/>
          <a:lstStyle/>
          <a:p>
            <a:pPr algn="ctr">
              <a:defRPr/>
            </a:pPr>
            <a:r>
              <a:rPr lang="en-US" sz="2800">
                <a:solidFill>
                  <a:srgbClr val="FF0000"/>
                </a:solidFill>
                <a:latin typeface="Arial"/>
                <a:cs typeface="Times New Roman" pitchFamily="18" charset="0"/>
              </a:rPr>
              <a:t>Tìm hiểu nội dung bài</a:t>
            </a:r>
          </a:p>
        </p:txBody>
      </p:sp>
      <p:sp>
        <p:nvSpPr>
          <p:cNvPr id="9228" name="TextBox 11"/>
          <p:cNvSpPr txBox="1">
            <a:spLocks noChangeArrowheads="1"/>
          </p:cNvSpPr>
          <p:nvPr/>
        </p:nvSpPr>
        <p:spPr bwMode="auto">
          <a:xfrm>
            <a:off x="609600" y="838200"/>
            <a:ext cx="7162800" cy="400050"/>
          </a:xfrm>
          <a:prstGeom prst="rect">
            <a:avLst/>
          </a:prstGeom>
          <a:noFill/>
          <a:ln w="9525">
            <a:noFill/>
            <a:miter lim="800000"/>
            <a:headEnd/>
            <a:tailEnd/>
          </a:ln>
        </p:spPr>
        <p:txBody>
          <a:bodyPr>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a:defRPr/>
            </a:pPr>
            <a:r>
              <a:rPr lang="en-US" sz="2000" smtClean="0">
                <a:solidFill>
                  <a:srgbClr val="0000FF"/>
                </a:solidFill>
                <a:effectLst>
                  <a:outerShdw blurRad="38100" dist="38100" dir="2700000" algn="tl">
                    <a:srgbClr val="C0C0C0"/>
                  </a:outerShdw>
                </a:effectLst>
                <a:latin typeface="Arial"/>
                <a:cs typeface="Times New Roman" pitchFamily="18" charset="0"/>
              </a:rPr>
              <a:t>Chính tả ( Nghe – viết ) :</a:t>
            </a:r>
            <a:endParaRPr lang="en-US" sz="2800" smtClean="0">
              <a:solidFill>
                <a:srgbClr val="0000FF"/>
              </a:solidFill>
              <a:effectLst>
                <a:outerShdw blurRad="38100" dist="38100" dir="2700000" algn="tl">
                  <a:srgbClr val="C0C0C0"/>
                </a:outerShdw>
              </a:effectLst>
              <a:latin typeface="Arial"/>
              <a:cs typeface="Times New Roman" pitchFamily="18" charset="0"/>
            </a:endParaRPr>
          </a:p>
        </p:txBody>
      </p:sp>
      <p:grpSp>
        <p:nvGrpSpPr>
          <p:cNvPr id="8198" name="Group 15"/>
          <p:cNvGrpSpPr>
            <a:grpSpLocks/>
          </p:cNvGrpSpPr>
          <p:nvPr/>
        </p:nvGrpSpPr>
        <p:grpSpPr bwMode="auto">
          <a:xfrm>
            <a:off x="106363" y="0"/>
            <a:ext cx="9037637" cy="6553200"/>
            <a:chOff x="48" y="-6"/>
            <a:chExt cx="5631" cy="4271"/>
          </a:xfrm>
        </p:grpSpPr>
        <p:pic>
          <p:nvPicPr>
            <p:cNvPr id="8201" name="Picture 15" descr="XMSTRER2"/>
            <p:cNvPicPr>
              <a:picLocks noChangeAspect="1" noChangeArrowheads="1"/>
            </p:cNvPicPr>
            <p:nvPr/>
          </p:nvPicPr>
          <p:blipFill>
            <a:blip r:embed="rId2"/>
            <a:srcRect/>
            <a:stretch>
              <a:fillRect/>
            </a:stretch>
          </p:blipFill>
          <p:spPr bwMode="auto">
            <a:xfrm flipH="1">
              <a:off x="144" y="672"/>
              <a:ext cx="139" cy="2928"/>
            </a:xfrm>
            <a:prstGeom prst="rect">
              <a:avLst/>
            </a:prstGeom>
            <a:noFill/>
            <a:ln w="9525">
              <a:noFill/>
              <a:miter lim="800000"/>
              <a:headEnd/>
              <a:tailEnd/>
            </a:ln>
          </p:spPr>
        </p:pic>
        <p:pic>
          <p:nvPicPr>
            <p:cNvPr id="8202" name="Picture 15" descr="XMSTRER2"/>
            <p:cNvPicPr>
              <a:picLocks noChangeAspect="1" noChangeArrowheads="1"/>
            </p:cNvPicPr>
            <p:nvPr/>
          </p:nvPicPr>
          <p:blipFill>
            <a:blip r:embed="rId2"/>
            <a:srcRect/>
            <a:stretch>
              <a:fillRect/>
            </a:stretch>
          </p:blipFill>
          <p:spPr bwMode="auto">
            <a:xfrm>
              <a:off x="5485" y="480"/>
              <a:ext cx="143" cy="3024"/>
            </a:xfrm>
            <a:prstGeom prst="rect">
              <a:avLst/>
            </a:prstGeom>
            <a:noFill/>
            <a:ln w="9525">
              <a:noFill/>
              <a:miter lim="800000"/>
              <a:headEnd/>
              <a:tailEnd/>
            </a:ln>
          </p:spPr>
        </p:pic>
        <p:pic>
          <p:nvPicPr>
            <p:cNvPr id="8203" name="Picture 15" descr="XMSTRER2"/>
            <p:cNvPicPr>
              <a:picLocks noChangeAspect="1" noChangeArrowheads="1"/>
            </p:cNvPicPr>
            <p:nvPr/>
          </p:nvPicPr>
          <p:blipFill>
            <a:blip r:embed="rId2"/>
            <a:srcRect/>
            <a:stretch>
              <a:fillRect/>
            </a:stretch>
          </p:blipFill>
          <p:spPr bwMode="auto">
            <a:xfrm rot="5400000">
              <a:off x="2839" y="-1769"/>
              <a:ext cx="177" cy="3744"/>
            </a:xfrm>
            <a:prstGeom prst="rect">
              <a:avLst/>
            </a:prstGeom>
            <a:noFill/>
            <a:ln w="9525">
              <a:noFill/>
              <a:miter lim="800000"/>
              <a:headEnd/>
              <a:tailEnd/>
            </a:ln>
          </p:spPr>
        </p:pic>
        <p:pic>
          <p:nvPicPr>
            <p:cNvPr id="8204" name="Picture 7" descr="CRNRC406"/>
            <p:cNvPicPr>
              <a:picLocks noChangeAspect="1" noChangeArrowheads="1"/>
            </p:cNvPicPr>
            <p:nvPr/>
          </p:nvPicPr>
          <p:blipFill>
            <a:blip r:embed="rId3"/>
            <a:srcRect/>
            <a:stretch>
              <a:fillRect/>
            </a:stretch>
          </p:blipFill>
          <p:spPr bwMode="auto">
            <a:xfrm>
              <a:off x="105" y="-6"/>
              <a:ext cx="951" cy="678"/>
            </a:xfrm>
            <a:prstGeom prst="rect">
              <a:avLst/>
            </a:prstGeom>
            <a:noFill/>
            <a:ln w="9525">
              <a:noFill/>
              <a:miter lim="800000"/>
              <a:headEnd/>
              <a:tailEnd/>
            </a:ln>
          </p:spPr>
        </p:pic>
        <p:pic>
          <p:nvPicPr>
            <p:cNvPr id="8205" name="Picture 8" descr="CRNRC405"/>
            <p:cNvPicPr>
              <a:picLocks noChangeAspect="1" noChangeArrowheads="1"/>
            </p:cNvPicPr>
            <p:nvPr/>
          </p:nvPicPr>
          <p:blipFill>
            <a:blip r:embed="rId4"/>
            <a:srcRect/>
            <a:stretch>
              <a:fillRect/>
            </a:stretch>
          </p:blipFill>
          <p:spPr bwMode="auto">
            <a:xfrm>
              <a:off x="4788" y="0"/>
              <a:ext cx="876" cy="563"/>
            </a:xfrm>
            <a:prstGeom prst="rect">
              <a:avLst/>
            </a:prstGeom>
            <a:noFill/>
            <a:ln w="9525">
              <a:noFill/>
              <a:miter lim="800000"/>
              <a:headEnd/>
              <a:tailEnd/>
            </a:ln>
          </p:spPr>
        </p:pic>
        <p:pic>
          <p:nvPicPr>
            <p:cNvPr id="8206" name="Picture 9" descr="CRNRC408"/>
            <p:cNvPicPr>
              <a:picLocks noChangeAspect="1" noChangeArrowheads="1"/>
            </p:cNvPicPr>
            <p:nvPr/>
          </p:nvPicPr>
          <p:blipFill>
            <a:blip r:embed="rId5"/>
            <a:srcRect/>
            <a:stretch>
              <a:fillRect/>
            </a:stretch>
          </p:blipFill>
          <p:spPr bwMode="auto">
            <a:xfrm>
              <a:off x="4719" y="3552"/>
              <a:ext cx="960" cy="713"/>
            </a:xfrm>
            <a:prstGeom prst="rect">
              <a:avLst/>
            </a:prstGeom>
            <a:noFill/>
            <a:ln w="9525">
              <a:noFill/>
              <a:miter lim="800000"/>
              <a:headEnd/>
              <a:tailEnd/>
            </a:ln>
          </p:spPr>
        </p:pic>
        <p:pic>
          <p:nvPicPr>
            <p:cNvPr id="8207" name="Picture 10" descr="CRNRC407"/>
            <p:cNvPicPr>
              <a:picLocks noChangeAspect="1" noChangeArrowheads="1"/>
            </p:cNvPicPr>
            <p:nvPr/>
          </p:nvPicPr>
          <p:blipFill>
            <a:blip r:embed="rId6"/>
            <a:srcRect/>
            <a:stretch>
              <a:fillRect/>
            </a:stretch>
          </p:blipFill>
          <p:spPr bwMode="auto">
            <a:xfrm>
              <a:off x="48" y="3614"/>
              <a:ext cx="1008" cy="610"/>
            </a:xfrm>
            <a:prstGeom prst="rect">
              <a:avLst/>
            </a:prstGeom>
            <a:noFill/>
            <a:ln w="9525">
              <a:noFill/>
              <a:miter lim="800000"/>
              <a:headEnd/>
              <a:tailEnd/>
            </a:ln>
          </p:spPr>
        </p:pic>
        <p:pic>
          <p:nvPicPr>
            <p:cNvPr id="8208" name="Picture 15" descr="XMSTRER2"/>
            <p:cNvPicPr>
              <a:picLocks noChangeAspect="1" noChangeArrowheads="1"/>
            </p:cNvPicPr>
            <p:nvPr/>
          </p:nvPicPr>
          <p:blipFill>
            <a:blip r:embed="rId2"/>
            <a:srcRect/>
            <a:stretch>
              <a:fillRect/>
            </a:stretch>
          </p:blipFill>
          <p:spPr bwMode="auto">
            <a:xfrm rot="-5400000">
              <a:off x="2813" y="2264"/>
              <a:ext cx="176" cy="3732"/>
            </a:xfrm>
            <a:prstGeom prst="rect">
              <a:avLst/>
            </a:prstGeom>
            <a:noFill/>
            <a:ln w="9525">
              <a:noFill/>
              <a:miter lim="800000"/>
              <a:headEnd/>
              <a:tailEnd/>
            </a:ln>
          </p:spPr>
        </p:pic>
      </p:grpSp>
      <p:sp>
        <p:nvSpPr>
          <p:cNvPr id="10266" name="Text Box 26"/>
          <p:cNvSpPr txBox="1">
            <a:spLocks noChangeArrowheads="1"/>
          </p:cNvSpPr>
          <p:nvPr/>
        </p:nvSpPr>
        <p:spPr bwMode="auto">
          <a:xfrm>
            <a:off x="3048000" y="730250"/>
            <a:ext cx="3810000" cy="58420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a:spAutoFit/>
          </a:bodyPr>
          <a:lstStyle/>
          <a:p>
            <a:pPr algn="ctr">
              <a:defRPr/>
            </a:pPr>
            <a:r>
              <a:rPr lang="en-US" sz="3200">
                <a:solidFill>
                  <a:srgbClr val="FF0000"/>
                </a:solidFill>
                <a:effectLst>
                  <a:outerShdw blurRad="38100" dist="38100" dir="2700000" algn="tl">
                    <a:srgbClr val="C0C0C0"/>
                  </a:outerShdw>
                </a:effectLst>
                <a:latin typeface="Arial"/>
              </a:rPr>
              <a:t>Tiếng đàn</a:t>
            </a:r>
            <a:endParaRPr lang="en-US" sz="3200">
              <a:latin typeface="Arial"/>
            </a:endParaRPr>
          </a:p>
        </p:txBody>
      </p:sp>
      <p:sp>
        <p:nvSpPr>
          <p:cNvPr id="8200" name="TextBox 12"/>
          <p:cNvSpPr txBox="1">
            <a:spLocks noChangeArrowheads="1"/>
          </p:cNvSpPr>
          <p:nvPr/>
        </p:nvSpPr>
        <p:spPr bwMode="auto">
          <a:xfrm>
            <a:off x="457200" y="1981200"/>
            <a:ext cx="8305800" cy="2308225"/>
          </a:xfrm>
          <a:prstGeom prst="rect">
            <a:avLst/>
          </a:prstGeom>
          <a:noFill/>
          <a:ln w="9525">
            <a:noFill/>
            <a:miter lim="800000"/>
            <a:headEnd/>
            <a:tailEnd/>
          </a:ln>
        </p:spPr>
        <p:txBody>
          <a:bodyPr>
            <a:spAutoFit/>
          </a:bodyPr>
          <a:lstStyle/>
          <a:p>
            <a:pPr algn="just"/>
            <a:r>
              <a:rPr lang="en-US" sz="2400" b="0">
                <a:latin typeface="Arial" charset="0"/>
                <a:cs typeface="Times New Roman" pitchFamily="18" charset="0"/>
              </a:rPr>
              <a:t>      Tiếng đàn bay ra vườn. Vài cánh ngọc lan êm ái rụng xuống nền đất mát rượi. Dưới đường, lũ trẻ đang rủ nhau thả những chiếc thuyền gấp bằng giấy trên những vũng nước mưa. Ngoài Hồ Tây, dân chài đang tung lưới bắt cá. Hoa mười giờ nở đỏ quanh các lối đi ven hồ. Bóng mấy con chim bồ câu lướt nhanh trên những mái nhà cao thấp.</a:t>
            </a:r>
            <a:endParaRPr lang="en-US" b="0">
              <a:latin typeface="Arial" charset="0"/>
              <a:cs typeface="Times New Roman" pitchFamily="18" charset="0"/>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10242"/>
                                        </p:tgtEl>
                                      </p:cBhvr>
                                    </p:animEffect>
                                    <p:set>
                                      <p:cBhvr>
                                        <p:cTn id="7" dur="1" fill="hold">
                                          <p:stCondLst>
                                            <p:cond delay="499"/>
                                          </p:stCondLst>
                                        </p:cTn>
                                        <p:tgtEl>
                                          <p:spTgt spid="10242"/>
                                        </p:tgtEl>
                                        <p:attrNameLst>
                                          <p:attrName>style.visibility</p:attrName>
                                        </p:attrNameLst>
                                      </p:cBhvr>
                                      <p:to>
                                        <p:strVal val="hidden"/>
                                      </p:to>
                                    </p:set>
                                  </p:childTnLst>
                                </p:cTn>
                              </p:par>
                            </p:childTnLst>
                          </p:cTn>
                        </p:par>
                        <p:par>
                          <p:cTn id="8" fill="hold" nodeType="afterGroup">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3"/>
          <p:cNvSpPr>
            <a:spLocks noChangeArrowheads="1"/>
          </p:cNvSpPr>
          <p:nvPr/>
        </p:nvSpPr>
        <p:spPr bwMode="auto">
          <a:xfrm>
            <a:off x="990600" y="4699000"/>
            <a:ext cx="7391400" cy="1452563"/>
          </a:xfrm>
          <a:prstGeom prst="cloudCallout">
            <a:avLst>
              <a:gd name="adj1" fmla="val 29875"/>
              <a:gd name="adj2" fmla="val 68625"/>
            </a:avLst>
          </a:prstGeom>
          <a:noFill/>
          <a:ln w="38100">
            <a:solidFill>
              <a:srgbClr val="0000FF"/>
            </a:solidFill>
            <a:round/>
            <a:headEnd/>
            <a:tailEnd/>
          </a:ln>
        </p:spPr>
        <p:txBody>
          <a:bodyPr lIns="9144" rIns="9144">
            <a:spAutoFit/>
          </a:bodyPr>
          <a:lstStyle/>
          <a:p>
            <a:pPr algn="ctr" eaLnBrk="1" hangingPunct="1">
              <a:spcBef>
                <a:spcPct val="50000"/>
              </a:spcBef>
              <a:buClr>
                <a:srgbClr val="00CC99"/>
              </a:buClr>
              <a:buFont typeface="Wingdings" pitchFamily="2" charset="2"/>
              <a:buNone/>
            </a:pPr>
            <a:r>
              <a:rPr lang="en-US" sz="2800">
                <a:solidFill>
                  <a:srgbClr val="0000CC"/>
                </a:solidFill>
                <a:latin typeface="Arial" charset="0"/>
                <a:cs typeface="Times New Roman" pitchFamily="18" charset="0"/>
              </a:rPr>
              <a:t>H: Những chữ nào trong bài phải viết hoa? </a:t>
            </a:r>
          </a:p>
        </p:txBody>
      </p:sp>
      <p:sp>
        <p:nvSpPr>
          <p:cNvPr id="8" name="AutoShape 11"/>
          <p:cNvSpPr>
            <a:spLocks noChangeArrowheads="1"/>
          </p:cNvSpPr>
          <p:nvPr/>
        </p:nvSpPr>
        <p:spPr bwMode="auto">
          <a:xfrm>
            <a:off x="609600" y="1295400"/>
            <a:ext cx="5181600" cy="609600"/>
          </a:xfrm>
          <a:prstGeom prst="horizontalScroll">
            <a:avLst>
              <a:gd name="adj" fmla="val 12500"/>
            </a:avLst>
          </a:prstGeom>
          <a:gradFill rotWithShape="1">
            <a:gsLst>
              <a:gs pos="0">
                <a:schemeClr val="folHlink"/>
              </a:gs>
              <a:gs pos="50000">
                <a:schemeClr val="bg1"/>
              </a:gs>
              <a:gs pos="100000">
                <a:schemeClr val="folHlink"/>
              </a:gs>
            </a:gsLst>
            <a:lin ang="5400000" scaled="1"/>
          </a:gradFill>
          <a:ln w="9525">
            <a:solidFill>
              <a:schemeClr val="tx1"/>
            </a:solidFill>
            <a:round/>
            <a:headEnd/>
            <a:tailEnd/>
          </a:ln>
          <a:effectLst/>
        </p:spPr>
        <p:txBody>
          <a:bodyPr wrap="none" anchor="ctr"/>
          <a:lstStyle/>
          <a:p>
            <a:pPr algn="ctr">
              <a:defRPr/>
            </a:pPr>
            <a:r>
              <a:rPr lang="en-US" sz="3200" dirty="0" err="1">
                <a:solidFill>
                  <a:srgbClr val="FF0000"/>
                </a:solidFill>
                <a:latin typeface="Arial"/>
                <a:cs typeface="Times New Roman" pitchFamily="18" charset="0"/>
              </a:rPr>
              <a:t>Tìm</a:t>
            </a:r>
            <a:r>
              <a:rPr lang="en-US" sz="3200" dirty="0">
                <a:solidFill>
                  <a:srgbClr val="FF0000"/>
                </a:solidFill>
                <a:latin typeface="Arial"/>
                <a:cs typeface="Times New Roman" pitchFamily="18" charset="0"/>
              </a:rPr>
              <a:t> </a:t>
            </a:r>
            <a:r>
              <a:rPr lang="en-US" sz="3200" dirty="0" err="1">
                <a:solidFill>
                  <a:srgbClr val="FF0000"/>
                </a:solidFill>
                <a:latin typeface="Arial"/>
                <a:cs typeface="Times New Roman" pitchFamily="18" charset="0"/>
              </a:rPr>
              <a:t>hiểu</a:t>
            </a:r>
            <a:r>
              <a:rPr lang="en-US" sz="3200" dirty="0">
                <a:solidFill>
                  <a:srgbClr val="FF0000"/>
                </a:solidFill>
                <a:latin typeface="Arial"/>
                <a:cs typeface="Times New Roman" pitchFamily="18" charset="0"/>
              </a:rPr>
              <a:t> </a:t>
            </a:r>
            <a:r>
              <a:rPr lang="en-US" sz="3200" dirty="0" err="1">
                <a:solidFill>
                  <a:srgbClr val="FF0000"/>
                </a:solidFill>
                <a:latin typeface="Arial"/>
                <a:cs typeface="Times New Roman" pitchFamily="18" charset="0"/>
              </a:rPr>
              <a:t>nội</a:t>
            </a:r>
            <a:r>
              <a:rPr lang="en-US" sz="3200" dirty="0">
                <a:solidFill>
                  <a:srgbClr val="FF0000"/>
                </a:solidFill>
                <a:latin typeface="Arial"/>
                <a:cs typeface="Times New Roman" pitchFamily="18" charset="0"/>
              </a:rPr>
              <a:t> dung </a:t>
            </a:r>
            <a:r>
              <a:rPr lang="en-US" sz="3200" dirty="0" err="1">
                <a:solidFill>
                  <a:srgbClr val="FF0000"/>
                </a:solidFill>
                <a:latin typeface="Arial"/>
                <a:cs typeface="Times New Roman" pitchFamily="18" charset="0"/>
              </a:rPr>
              <a:t>bài</a:t>
            </a:r>
            <a:endParaRPr lang="en-US" sz="3200" dirty="0">
              <a:solidFill>
                <a:srgbClr val="FF0000"/>
              </a:solidFill>
              <a:latin typeface="Arial"/>
              <a:cs typeface="Times New Roman" pitchFamily="18" charset="0"/>
            </a:endParaRPr>
          </a:p>
        </p:txBody>
      </p:sp>
      <p:sp>
        <p:nvSpPr>
          <p:cNvPr id="9228" name="TextBox 11"/>
          <p:cNvSpPr txBox="1">
            <a:spLocks noChangeArrowheads="1"/>
          </p:cNvSpPr>
          <p:nvPr/>
        </p:nvSpPr>
        <p:spPr bwMode="auto">
          <a:xfrm>
            <a:off x="457200" y="762000"/>
            <a:ext cx="3657600" cy="523875"/>
          </a:xfrm>
          <a:prstGeom prst="rect">
            <a:avLst/>
          </a:prstGeom>
          <a:noFill/>
          <a:ln w="9525">
            <a:noFill/>
            <a:miter lim="800000"/>
            <a:headEnd/>
            <a:tailEnd/>
          </a:ln>
        </p:spPr>
        <p:txBody>
          <a:bodyPr>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a:defRPr/>
            </a:pPr>
            <a:r>
              <a:rPr lang="en-US" sz="2000" smtClean="0">
                <a:solidFill>
                  <a:srgbClr val="0000FF"/>
                </a:solidFill>
                <a:effectLst>
                  <a:outerShdw blurRad="38100" dist="38100" dir="2700000" algn="tl">
                    <a:srgbClr val="C0C0C0"/>
                  </a:outerShdw>
                </a:effectLst>
                <a:latin typeface="Arial"/>
                <a:cs typeface="Times New Roman" pitchFamily="18" charset="0"/>
              </a:rPr>
              <a:t>Chính tả ( Nghe – viết )</a:t>
            </a:r>
            <a:r>
              <a:rPr lang="en-US" sz="2800" smtClean="0">
                <a:solidFill>
                  <a:srgbClr val="0000FF"/>
                </a:solidFill>
                <a:effectLst>
                  <a:outerShdw blurRad="38100" dist="38100" dir="2700000" algn="tl">
                    <a:srgbClr val="C0C0C0"/>
                  </a:outerShdw>
                </a:effectLst>
                <a:latin typeface="Arial"/>
                <a:cs typeface="Times New Roman" pitchFamily="18" charset="0"/>
              </a:rPr>
              <a:t> :</a:t>
            </a:r>
          </a:p>
        </p:txBody>
      </p:sp>
      <p:sp>
        <p:nvSpPr>
          <p:cNvPr id="11" name="Text Box 20"/>
          <p:cNvSpPr txBox="1">
            <a:spLocks noChangeArrowheads="1"/>
          </p:cNvSpPr>
          <p:nvPr/>
        </p:nvSpPr>
        <p:spPr bwMode="auto">
          <a:xfrm>
            <a:off x="1066800" y="5181600"/>
            <a:ext cx="7391400" cy="523875"/>
          </a:xfrm>
          <a:prstGeom prst="rect">
            <a:avLst/>
          </a:prstGeom>
          <a:solidFill>
            <a:schemeClr val="accent1">
              <a:lumMod val="40000"/>
              <a:lumOff val="60000"/>
            </a:schemeClr>
          </a:solidFill>
          <a:ln w="9525">
            <a:noFill/>
            <a:miter lim="800000"/>
            <a:headEnd/>
            <a:tailEnd/>
          </a:ln>
        </p:spPr>
        <p:txBody>
          <a:bodyPr>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a:spcBef>
                <a:spcPct val="50000"/>
              </a:spcBef>
              <a:defRPr/>
            </a:pPr>
            <a:r>
              <a:rPr lang="en-US" sz="2000" smtClean="0">
                <a:solidFill>
                  <a:srgbClr val="FF0000"/>
                </a:solidFill>
                <a:latin typeface="Arial"/>
              </a:rPr>
              <a:t>- </a:t>
            </a:r>
            <a:r>
              <a:rPr lang="en-US" sz="2800" smtClean="0">
                <a:solidFill>
                  <a:srgbClr val="FF0000"/>
                </a:solidFill>
                <a:latin typeface="Arial"/>
              </a:rPr>
              <a:t>Những chữ đầu câu và tên riêng Hồ Tây</a:t>
            </a:r>
          </a:p>
        </p:txBody>
      </p:sp>
      <p:grpSp>
        <p:nvGrpSpPr>
          <p:cNvPr id="9222" name="Group 15"/>
          <p:cNvGrpSpPr>
            <a:grpSpLocks/>
          </p:cNvGrpSpPr>
          <p:nvPr/>
        </p:nvGrpSpPr>
        <p:grpSpPr bwMode="auto">
          <a:xfrm>
            <a:off x="106363" y="0"/>
            <a:ext cx="9037637" cy="6858000"/>
            <a:chOff x="48" y="-6"/>
            <a:chExt cx="5631" cy="4271"/>
          </a:xfrm>
        </p:grpSpPr>
        <p:pic>
          <p:nvPicPr>
            <p:cNvPr id="9225" name="Picture 15" descr="XMSTRER2"/>
            <p:cNvPicPr>
              <a:picLocks noChangeAspect="1" noChangeArrowheads="1"/>
            </p:cNvPicPr>
            <p:nvPr/>
          </p:nvPicPr>
          <p:blipFill>
            <a:blip r:embed="rId2"/>
            <a:srcRect/>
            <a:stretch>
              <a:fillRect/>
            </a:stretch>
          </p:blipFill>
          <p:spPr bwMode="auto">
            <a:xfrm flipH="1">
              <a:off x="144" y="672"/>
              <a:ext cx="139" cy="2928"/>
            </a:xfrm>
            <a:prstGeom prst="rect">
              <a:avLst/>
            </a:prstGeom>
            <a:noFill/>
            <a:ln w="9525">
              <a:noFill/>
              <a:miter lim="800000"/>
              <a:headEnd/>
              <a:tailEnd/>
            </a:ln>
          </p:spPr>
        </p:pic>
        <p:pic>
          <p:nvPicPr>
            <p:cNvPr id="9226" name="Picture 15" descr="XMSTRER2"/>
            <p:cNvPicPr>
              <a:picLocks noChangeAspect="1" noChangeArrowheads="1"/>
            </p:cNvPicPr>
            <p:nvPr/>
          </p:nvPicPr>
          <p:blipFill>
            <a:blip r:embed="rId2"/>
            <a:srcRect/>
            <a:stretch>
              <a:fillRect/>
            </a:stretch>
          </p:blipFill>
          <p:spPr bwMode="auto">
            <a:xfrm>
              <a:off x="5485" y="480"/>
              <a:ext cx="143" cy="3024"/>
            </a:xfrm>
            <a:prstGeom prst="rect">
              <a:avLst/>
            </a:prstGeom>
            <a:noFill/>
            <a:ln w="9525">
              <a:noFill/>
              <a:miter lim="800000"/>
              <a:headEnd/>
              <a:tailEnd/>
            </a:ln>
          </p:spPr>
        </p:pic>
        <p:pic>
          <p:nvPicPr>
            <p:cNvPr id="9227" name="Picture 15" descr="XMSTRER2"/>
            <p:cNvPicPr>
              <a:picLocks noChangeAspect="1" noChangeArrowheads="1"/>
            </p:cNvPicPr>
            <p:nvPr/>
          </p:nvPicPr>
          <p:blipFill>
            <a:blip r:embed="rId2"/>
            <a:srcRect/>
            <a:stretch>
              <a:fillRect/>
            </a:stretch>
          </p:blipFill>
          <p:spPr bwMode="auto">
            <a:xfrm rot="5400000">
              <a:off x="2839" y="-1769"/>
              <a:ext cx="177" cy="3744"/>
            </a:xfrm>
            <a:prstGeom prst="rect">
              <a:avLst/>
            </a:prstGeom>
            <a:noFill/>
            <a:ln w="9525">
              <a:noFill/>
              <a:miter lim="800000"/>
              <a:headEnd/>
              <a:tailEnd/>
            </a:ln>
          </p:spPr>
        </p:pic>
        <p:pic>
          <p:nvPicPr>
            <p:cNvPr id="2" name="Picture 7" descr="CRNRC406"/>
            <p:cNvPicPr>
              <a:picLocks noChangeAspect="1" noChangeArrowheads="1"/>
            </p:cNvPicPr>
            <p:nvPr/>
          </p:nvPicPr>
          <p:blipFill>
            <a:blip r:embed="rId3"/>
            <a:srcRect/>
            <a:stretch>
              <a:fillRect/>
            </a:stretch>
          </p:blipFill>
          <p:spPr bwMode="auto">
            <a:xfrm>
              <a:off x="105" y="-6"/>
              <a:ext cx="951" cy="678"/>
            </a:xfrm>
            <a:prstGeom prst="rect">
              <a:avLst/>
            </a:prstGeom>
            <a:noFill/>
            <a:ln w="9525">
              <a:noFill/>
              <a:miter lim="800000"/>
              <a:headEnd/>
              <a:tailEnd/>
            </a:ln>
          </p:spPr>
        </p:pic>
        <p:pic>
          <p:nvPicPr>
            <p:cNvPr id="9229" name="Picture 8" descr="CRNRC405"/>
            <p:cNvPicPr>
              <a:picLocks noChangeAspect="1" noChangeArrowheads="1"/>
            </p:cNvPicPr>
            <p:nvPr/>
          </p:nvPicPr>
          <p:blipFill>
            <a:blip r:embed="rId4"/>
            <a:srcRect/>
            <a:stretch>
              <a:fillRect/>
            </a:stretch>
          </p:blipFill>
          <p:spPr bwMode="auto">
            <a:xfrm>
              <a:off x="4788" y="0"/>
              <a:ext cx="876" cy="563"/>
            </a:xfrm>
            <a:prstGeom prst="rect">
              <a:avLst/>
            </a:prstGeom>
            <a:noFill/>
            <a:ln w="9525">
              <a:noFill/>
              <a:miter lim="800000"/>
              <a:headEnd/>
              <a:tailEnd/>
            </a:ln>
          </p:spPr>
        </p:pic>
        <p:pic>
          <p:nvPicPr>
            <p:cNvPr id="9230" name="Picture 9" descr="CRNRC408"/>
            <p:cNvPicPr>
              <a:picLocks noChangeAspect="1" noChangeArrowheads="1"/>
            </p:cNvPicPr>
            <p:nvPr/>
          </p:nvPicPr>
          <p:blipFill>
            <a:blip r:embed="rId5"/>
            <a:srcRect/>
            <a:stretch>
              <a:fillRect/>
            </a:stretch>
          </p:blipFill>
          <p:spPr bwMode="auto">
            <a:xfrm>
              <a:off x="4719" y="3552"/>
              <a:ext cx="960" cy="713"/>
            </a:xfrm>
            <a:prstGeom prst="rect">
              <a:avLst/>
            </a:prstGeom>
            <a:noFill/>
            <a:ln w="9525">
              <a:noFill/>
              <a:miter lim="800000"/>
              <a:headEnd/>
              <a:tailEnd/>
            </a:ln>
          </p:spPr>
        </p:pic>
        <p:pic>
          <p:nvPicPr>
            <p:cNvPr id="9231" name="Picture 10" descr="CRNRC407"/>
            <p:cNvPicPr>
              <a:picLocks noChangeAspect="1" noChangeArrowheads="1"/>
            </p:cNvPicPr>
            <p:nvPr/>
          </p:nvPicPr>
          <p:blipFill>
            <a:blip r:embed="rId6"/>
            <a:srcRect/>
            <a:stretch>
              <a:fillRect/>
            </a:stretch>
          </p:blipFill>
          <p:spPr bwMode="auto">
            <a:xfrm>
              <a:off x="48" y="3614"/>
              <a:ext cx="1008" cy="610"/>
            </a:xfrm>
            <a:prstGeom prst="rect">
              <a:avLst/>
            </a:prstGeom>
            <a:noFill/>
            <a:ln w="9525">
              <a:noFill/>
              <a:miter lim="800000"/>
              <a:headEnd/>
              <a:tailEnd/>
            </a:ln>
          </p:spPr>
        </p:pic>
        <p:pic>
          <p:nvPicPr>
            <p:cNvPr id="9232" name="Picture 15" descr="XMSTRER2"/>
            <p:cNvPicPr>
              <a:picLocks noChangeAspect="1" noChangeArrowheads="1"/>
            </p:cNvPicPr>
            <p:nvPr/>
          </p:nvPicPr>
          <p:blipFill>
            <a:blip r:embed="rId2"/>
            <a:srcRect/>
            <a:stretch>
              <a:fillRect/>
            </a:stretch>
          </p:blipFill>
          <p:spPr bwMode="auto">
            <a:xfrm rot="-5400000">
              <a:off x="2813" y="2264"/>
              <a:ext cx="176" cy="3732"/>
            </a:xfrm>
            <a:prstGeom prst="rect">
              <a:avLst/>
            </a:prstGeom>
            <a:noFill/>
            <a:ln w="9525">
              <a:noFill/>
              <a:miter lim="800000"/>
              <a:headEnd/>
              <a:tailEnd/>
            </a:ln>
          </p:spPr>
        </p:pic>
      </p:grpSp>
      <p:sp>
        <p:nvSpPr>
          <p:cNvPr id="48154" name="Text Box 26"/>
          <p:cNvSpPr txBox="1">
            <a:spLocks noChangeArrowheads="1"/>
          </p:cNvSpPr>
          <p:nvPr/>
        </p:nvSpPr>
        <p:spPr bwMode="auto">
          <a:xfrm>
            <a:off x="3962400" y="762000"/>
            <a:ext cx="3048000" cy="58420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a:spAutoFit/>
          </a:bodyPr>
          <a:lstStyle/>
          <a:p>
            <a:pPr algn="ctr">
              <a:defRPr/>
            </a:pPr>
            <a:r>
              <a:rPr lang="en-US" sz="3200">
                <a:solidFill>
                  <a:srgbClr val="FF0000"/>
                </a:solidFill>
                <a:effectLst>
                  <a:outerShdw blurRad="38100" dist="38100" dir="2700000" algn="tl">
                    <a:srgbClr val="C0C0C0"/>
                  </a:outerShdw>
                </a:effectLst>
                <a:latin typeface="Arial"/>
              </a:rPr>
              <a:t>Tiếng đàn</a:t>
            </a:r>
            <a:endParaRPr lang="en-US" sz="3200">
              <a:latin typeface="Arial"/>
            </a:endParaRPr>
          </a:p>
        </p:txBody>
      </p:sp>
      <p:sp>
        <p:nvSpPr>
          <p:cNvPr id="9224" name="TextBox 12"/>
          <p:cNvSpPr txBox="1">
            <a:spLocks noChangeArrowheads="1"/>
          </p:cNvSpPr>
          <p:nvPr/>
        </p:nvSpPr>
        <p:spPr bwMode="auto">
          <a:xfrm>
            <a:off x="457200" y="1871663"/>
            <a:ext cx="8305800" cy="2308225"/>
          </a:xfrm>
          <a:prstGeom prst="rect">
            <a:avLst/>
          </a:prstGeom>
          <a:noFill/>
          <a:ln w="9525">
            <a:noFill/>
            <a:miter lim="800000"/>
            <a:headEnd/>
            <a:tailEnd/>
          </a:ln>
        </p:spPr>
        <p:txBody>
          <a:bodyPr>
            <a:spAutoFit/>
          </a:bodyPr>
          <a:lstStyle/>
          <a:p>
            <a:pPr algn="just"/>
            <a:r>
              <a:rPr lang="en-US" sz="2400" b="0">
                <a:latin typeface="Arial" charset="0"/>
                <a:cs typeface="Times New Roman" pitchFamily="18" charset="0"/>
              </a:rPr>
              <a:t>      Tiếng đàn bay ra vườn. Vài cánh ngọc lan êm ái rụng xuống nền đất mát rượi. Dưới đường, lũ trẻ đang rủ nhau thả những chiếc thuyền gấp bằng giấy trên những vũng nước mưa. Ngoài Hồ Tây, dân chài đang tung lưới bắt cá. Hoa mười giờ nở đỏ quanh các lối đi ven hồ. Bóng mấy con chim bồ câu lướt nhanh trên những mái nhà cao thấp.</a:t>
            </a:r>
            <a:endParaRPr lang="en-US" b="0">
              <a:latin typeface="Arial" charset="0"/>
              <a:cs typeface="Times New Roman" pitchFamily="18" charset="0"/>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 presetClass="exit" presetSubtype="16" fill="hold" grpId="0" nodeType="afterEffect">
                                  <p:stCondLst>
                                    <p:cond delay="0"/>
                                  </p:stCondLst>
                                  <p:childTnLst>
                                    <p:animEffect transition="out" filter="box(in)">
                                      <p:cBhvr>
                                        <p:cTn id="11" dur="500"/>
                                        <p:tgtEl>
                                          <p:spTgt spid="48130"/>
                                        </p:tgtEl>
                                      </p:cBhvr>
                                    </p:animEffect>
                                    <p:set>
                                      <p:cBhvr>
                                        <p:cTn id="12" dur="1" fill="hold">
                                          <p:stCondLst>
                                            <p:cond delay="499"/>
                                          </p:stCondLst>
                                        </p:cTn>
                                        <p:tgtEl>
                                          <p:spTgt spid="481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ChangeArrowheads="1"/>
          </p:cNvSpPr>
          <p:nvPr/>
        </p:nvSpPr>
        <p:spPr bwMode="auto">
          <a:xfrm>
            <a:off x="838200" y="4711700"/>
            <a:ext cx="7848600" cy="1827213"/>
          </a:xfrm>
          <a:prstGeom prst="cloudCallout">
            <a:avLst>
              <a:gd name="adj1" fmla="val -31838"/>
              <a:gd name="adj2" fmla="val -31069"/>
            </a:avLst>
          </a:prstGeom>
          <a:noFill/>
          <a:ln w="38100">
            <a:solidFill>
              <a:srgbClr val="FF0000"/>
            </a:solidFill>
            <a:round/>
            <a:headEnd/>
            <a:tailEnd/>
          </a:ln>
        </p:spPr>
        <p:txBody>
          <a:bodyPr lIns="9144" rIns="9144">
            <a:spAutoFit/>
          </a:bodyPr>
          <a:lstStyle/>
          <a:p>
            <a:pPr algn="ctr" eaLnBrk="1" hangingPunct="1">
              <a:spcBef>
                <a:spcPct val="50000"/>
              </a:spcBef>
              <a:buClr>
                <a:srgbClr val="00CC99"/>
              </a:buClr>
              <a:buFont typeface="Wingdings" pitchFamily="2" charset="2"/>
              <a:buNone/>
            </a:pPr>
            <a:r>
              <a:rPr lang="en-US" sz="3600">
                <a:solidFill>
                  <a:srgbClr val="0000CC"/>
                </a:solidFill>
                <a:latin typeface="Arial" charset="0"/>
                <a:cs typeface="Times New Roman" pitchFamily="18" charset="0"/>
              </a:rPr>
              <a:t>H: Nêu từ khó dễ lẫn khi viết chính tả.</a:t>
            </a:r>
          </a:p>
        </p:txBody>
      </p:sp>
      <p:sp>
        <p:nvSpPr>
          <p:cNvPr id="12" name="AutoShape 11"/>
          <p:cNvSpPr>
            <a:spLocks noChangeArrowheads="1"/>
          </p:cNvSpPr>
          <p:nvPr/>
        </p:nvSpPr>
        <p:spPr bwMode="auto">
          <a:xfrm>
            <a:off x="762000" y="1143000"/>
            <a:ext cx="5181600" cy="990600"/>
          </a:xfrm>
          <a:prstGeom prst="horizontalScroll">
            <a:avLst>
              <a:gd name="adj" fmla="val 12500"/>
            </a:avLst>
          </a:prstGeom>
          <a:gradFill rotWithShape="1">
            <a:gsLst>
              <a:gs pos="0">
                <a:schemeClr val="folHlink"/>
              </a:gs>
              <a:gs pos="50000">
                <a:schemeClr val="bg1"/>
              </a:gs>
              <a:gs pos="100000">
                <a:schemeClr val="folHlink"/>
              </a:gs>
            </a:gsLst>
            <a:lin ang="5400000" scaled="1"/>
          </a:gradFill>
          <a:ln w="9525">
            <a:solidFill>
              <a:schemeClr val="tx1"/>
            </a:solidFill>
            <a:round/>
            <a:headEnd/>
            <a:tailEnd/>
          </a:ln>
          <a:effectLst/>
        </p:spPr>
        <p:txBody>
          <a:bodyPr wrap="none" anchor="ctr"/>
          <a:lstStyle/>
          <a:p>
            <a:pPr algn="ctr">
              <a:defRPr/>
            </a:pPr>
            <a:r>
              <a:rPr lang="en-US" sz="3600" dirty="0" err="1">
                <a:solidFill>
                  <a:srgbClr val="FF0000"/>
                </a:solidFill>
                <a:latin typeface="Arial"/>
                <a:cs typeface="Times New Roman" pitchFamily="18" charset="0"/>
              </a:rPr>
              <a:t>Tìm</a:t>
            </a:r>
            <a:r>
              <a:rPr lang="en-US" sz="3600" dirty="0">
                <a:solidFill>
                  <a:srgbClr val="FF0000"/>
                </a:solidFill>
                <a:latin typeface="Arial"/>
                <a:cs typeface="Times New Roman" pitchFamily="18" charset="0"/>
              </a:rPr>
              <a:t> </a:t>
            </a:r>
            <a:r>
              <a:rPr lang="en-US" sz="3600" dirty="0" err="1">
                <a:solidFill>
                  <a:srgbClr val="FF0000"/>
                </a:solidFill>
                <a:latin typeface="Arial"/>
                <a:cs typeface="Times New Roman" pitchFamily="18" charset="0"/>
              </a:rPr>
              <a:t>hiểu</a:t>
            </a:r>
            <a:r>
              <a:rPr lang="en-US" sz="3600" dirty="0">
                <a:solidFill>
                  <a:srgbClr val="FF0000"/>
                </a:solidFill>
                <a:latin typeface="Arial"/>
                <a:cs typeface="Times New Roman" pitchFamily="18" charset="0"/>
              </a:rPr>
              <a:t> </a:t>
            </a:r>
            <a:r>
              <a:rPr lang="en-US" sz="3600" dirty="0" err="1">
                <a:solidFill>
                  <a:srgbClr val="FF0000"/>
                </a:solidFill>
                <a:latin typeface="Arial"/>
                <a:cs typeface="Times New Roman" pitchFamily="18" charset="0"/>
              </a:rPr>
              <a:t>nội</a:t>
            </a:r>
            <a:r>
              <a:rPr lang="en-US" sz="3600" dirty="0">
                <a:solidFill>
                  <a:srgbClr val="FF0000"/>
                </a:solidFill>
                <a:latin typeface="Arial"/>
                <a:cs typeface="Times New Roman" pitchFamily="18" charset="0"/>
              </a:rPr>
              <a:t> dung </a:t>
            </a:r>
            <a:r>
              <a:rPr lang="en-US" sz="3600" dirty="0" err="1">
                <a:solidFill>
                  <a:srgbClr val="FF0000"/>
                </a:solidFill>
                <a:latin typeface="Arial"/>
                <a:cs typeface="Times New Roman" pitchFamily="18" charset="0"/>
              </a:rPr>
              <a:t>bài</a:t>
            </a:r>
            <a:endParaRPr lang="en-US" sz="3600" dirty="0">
              <a:solidFill>
                <a:srgbClr val="FF0000"/>
              </a:solidFill>
              <a:latin typeface="Arial"/>
              <a:cs typeface="Times New Roman" pitchFamily="18" charset="0"/>
            </a:endParaRPr>
          </a:p>
        </p:txBody>
      </p:sp>
      <p:sp>
        <p:nvSpPr>
          <p:cNvPr id="10247" name="TextBox 11"/>
          <p:cNvSpPr txBox="1">
            <a:spLocks noChangeArrowheads="1"/>
          </p:cNvSpPr>
          <p:nvPr/>
        </p:nvSpPr>
        <p:spPr bwMode="auto">
          <a:xfrm>
            <a:off x="457200" y="685800"/>
            <a:ext cx="3657600" cy="523875"/>
          </a:xfrm>
          <a:prstGeom prst="rect">
            <a:avLst/>
          </a:prstGeom>
          <a:noFill/>
          <a:ln w="9525">
            <a:noFill/>
            <a:miter lim="800000"/>
            <a:headEnd/>
            <a:tailEnd/>
          </a:ln>
        </p:spPr>
        <p:txBody>
          <a:bodyPr>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a:defRPr/>
            </a:pPr>
            <a:r>
              <a:rPr lang="en-US" sz="2000" smtClean="0">
                <a:solidFill>
                  <a:srgbClr val="0000FF"/>
                </a:solidFill>
                <a:effectLst>
                  <a:outerShdw blurRad="38100" dist="38100" dir="2700000" algn="tl">
                    <a:srgbClr val="C0C0C0"/>
                  </a:outerShdw>
                </a:effectLst>
                <a:latin typeface="Arial"/>
                <a:cs typeface="Times New Roman" pitchFamily="18" charset="0"/>
              </a:rPr>
              <a:t>Chính tả ( Nghe – viết )</a:t>
            </a:r>
            <a:r>
              <a:rPr lang="en-US" sz="2800" smtClean="0">
                <a:solidFill>
                  <a:srgbClr val="0000FF"/>
                </a:solidFill>
                <a:effectLst>
                  <a:outerShdw blurRad="38100" dist="38100" dir="2700000" algn="tl">
                    <a:srgbClr val="C0C0C0"/>
                  </a:outerShdw>
                </a:effectLst>
                <a:latin typeface="Arial"/>
                <a:cs typeface="Times New Roman" pitchFamily="18" charset="0"/>
              </a:rPr>
              <a:t> :</a:t>
            </a:r>
          </a:p>
        </p:txBody>
      </p:sp>
      <p:sp>
        <p:nvSpPr>
          <p:cNvPr id="11284" name="Text Box 20"/>
          <p:cNvSpPr txBox="1">
            <a:spLocks noChangeArrowheads="1"/>
          </p:cNvSpPr>
          <p:nvPr/>
        </p:nvSpPr>
        <p:spPr bwMode="auto">
          <a:xfrm>
            <a:off x="3581400" y="685800"/>
            <a:ext cx="3505200" cy="58420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a:spAutoFit/>
          </a:bodyPr>
          <a:lstStyle/>
          <a:p>
            <a:pPr algn="ctr">
              <a:defRPr/>
            </a:pPr>
            <a:r>
              <a:rPr lang="en-US" sz="3200">
                <a:solidFill>
                  <a:srgbClr val="FF0000"/>
                </a:solidFill>
                <a:effectLst>
                  <a:outerShdw blurRad="38100" dist="38100" dir="2700000" algn="tl">
                    <a:srgbClr val="C0C0C0"/>
                  </a:outerShdw>
                </a:effectLst>
                <a:latin typeface="Arial"/>
              </a:rPr>
              <a:t>Tiếng đàn</a:t>
            </a:r>
            <a:endParaRPr lang="en-US" sz="3200">
              <a:latin typeface="Arial"/>
            </a:endParaRPr>
          </a:p>
        </p:txBody>
      </p:sp>
      <p:sp>
        <p:nvSpPr>
          <p:cNvPr id="10246" name="TextBox 12"/>
          <p:cNvSpPr txBox="1">
            <a:spLocks noChangeArrowheads="1"/>
          </p:cNvSpPr>
          <p:nvPr/>
        </p:nvSpPr>
        <p:spPr bwMode="auto">
          <a:xfrm>
            <a:off x="457200" y="2057400"/>
            <a:ext cx="8305800" cy="2308225"/>
          </a:xfrm>
          <a:prstGeom prst="rect">
            <a:avLst/>
          </a:prstGeom>
          <a:noFill/>
          <a:ln w="9525">
            <a:noFill/>
            <a:miter lim="800000"/>
            <a:headEnd/>
            <a:tailEnd/>
          </a:ln>
        </p:spPr>
        <p:txBody>
          <a:bodyPr>
            <a:spAutoFit/>
          </a:bodyPr>
          <a:lstStyle/>
          <a:p>
            <a:pPr algn="just"/>
            <a:r>
              <a:rPr lang="en-US" sz="2400" b="0">
                <a:latin typeface="Arial" charset="0"/>
                <a:cs typeface="Times New Roman" pitchFamily="18" charset="0"/>
              </a:rPr>
              <a:t>      Tiếng đàn bay ra vườn. Vài cánh ngọc lan êm ái rụng xuống nền đất mát rượi. Dưới đường, lũ trẻ đang rủ nhau thả những chiếc thuyền gấp bằng giấy trên những vũng nước mưa. Ngoài Hồ Tây, dân chài đang tung lưới bắt cá. Hoa mười giờ nở đỏ quanh các lối đi ven hồ. Bóng mấy con chim bồ câu lướt nhanh trên những mái nhà cao thấp.</a:t>
            </a:r>
            <a:endParaRPr lang="en-US" b="0">
              <a:latin typeface="Arial"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1295400" y="990600"/>
            <a:ext cx="5410200" cy="838200"/>
          </a:xfrm>
        </p:spPr>
        <p:txBody>
          <a:bodyPr/>
          <a:lstStyle/>
          <a:p>
            <a:pPr eaLnBrk="1" hangingPunct="1"/>
            <a:r>
              <a:rPr lang="en-US" sz="3600" smtClean="0">
                <a:cs typeface="Times New Roman" pitchFamily="18" charset="0"/>
              </a:rPr>
              <a:t>Hướng dẫn viết từ khó</a:t>
            </a:r>
          </a:p>
        </p:txBody>
      </p:sp>
      <p:sp>
        <p:nvSpPr>
          <p:cNvPr id="171012" name="Rectangle 4"/>
          <p:cNvSpPr>
            <a:spLocks noChangeArrowheads="1"/>
          </p:cNvSpPr>
          <p:nvPr/>
        </p:nvSpPr>
        <p:spPr bwMode="auto">
          <a:xfrm>
            <a:off x="990600" y="2514600"/>
            <a:ext cx="3352800" cy="6096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4400" b="0">
                <a:solidFill>
                  <a:srgbClr val="FF0000"/>
                </a:solidFill>
                <a:latin typeface="Arial" charset="0"/>
              </a:rPr>
              <a:t>mát rượi</a:t>
            </a:r>
          </a:p>
        </p:txBody>
      </p:sp>
      <p:sp>
        <p:nvSpPr>
          <p:cNvPr id="171013" name="Rectangle 5"/>
          <p:cNvSpPr>
            <a:spLocks noChangeArrowheads="1"/>
          </p:cNvSpPr>
          <p:nvPr/>
        </p:nvSpPr>
        <p:spPr bwMode="auto">
          <a:xfrm>
            <a:off x="5029200" y="2590800"/>
            <a:ext cx="3048000" cy="6096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4400" b="0">
                <a:solidFill>
                  <a:srgbClr val="FF0000"/>
                </a:solidFill>
                <a:latin typeface="Arial" charset="0"/>
              </a:rPr>
              <a:t>vũng nước</a:t>
            </a:r>
          </a:p>
        </p:txBody>
      </p:sp>
      <p:sp>
        <p:nvSpPr>
          <p:cNvPr id="171014" name="Rectangle 6"/>
          <p:cNvSpPr>
            <a:spLocks noChangeArrowheads="1"/>
          </p:cNvSpPr>
          <p:nvPr/>
        </p:nvSpPr>
        <p:spPr bwMode="auto">
          <a:xfrm>
            <a:off x="1219200" y="4495800"/>
            <a:ext cx="2133600" cy="6096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4400" b="0">
                <a:solidFill>
                  <a:srgbClr val="FF0000"/>
                </a:solidFill>
                <a:latin typeface="Arial" charset="0"/>
              </a:rPr>
              <a:t>thuyền</a:t>
            </a:r>
          </a:p>
        </p:txBody>
      </p:sp>
      <p:sp>
        <p:nvSpPr>
          <p:cNvPr id="171015" name="Rectangle 7"/>
          <p:cNvSpPr>
            <a:spLocks noChangeArrowheads="1"/>
          </p:cNvSpPr>
          <p:nvPr/>
        </p:nvSpPr>
        <p:spPr bwMode="auto">
          <a:xfrm>
            <a:off x="5410200" y="4572000"/>
            <a:ext cx="3124200" cy="6096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4400" b="0">
                <a:solidFill>
                  <a:srgbClr val="FF0000"/>
                </a:solidFill>
                <a:latin typeface="Arial" charset="0"/>
              </a:rPr>
              <a:t>lướt nhanh</a:t>
            </a:r>
          </a:p>
        </p:txBody>
      </p:sp>
      <p:pic>
        <p:nvPicPr>
          <p:cNvPr id="11271" name="Picture 11" descr="11"/>
          <p:cNvPicPr>
            <a:picLocks noChangeAspect="1" noChangeArrowheads="1"/>
          </p:cNvPicPr>
          <p:nvPr/>
        </p:nvPicPr>
        <p:blipFill>
          <a:blip r:embed="rId2"/>
          <a:srcRect/>
          <a:stretch>
            <a:fillRect/>
          </a:stretch>
        </p:blipFill>
        <p:spPr bwMode="auto">
          <a:xfrm>
            <a:off x="0" y="0"/>
            <a:ext cx="1447800" cy="2009775"/>
          </a:xfrm>
          <a:prstGeom prst="rect">
            <a:avLst/>
          </a:prstGeom>
          <a:noFill/>
          <a:ln w="9525">
            <a:noFill/>
            <a:miter lim="800000"/>
            <a:headEnd/>
            <a:tailEnd/>
          </a:ln>
        </p:spPr>
      </p:pic>
      <p:pic>
        <p:nvPicPr>
          <p:cNvPr id="11272" name="Picture 10" descr="Hoa day"/>
          <p:cNvPicPr>
            <a:picLocks noChangeAspect="1" noChangeArrowheads="1"/>
          </p:cNvPicPr>
          <p:nvPr/>
        </p:nvPicPr>
        <p:blipFill>
          <a:blip r:embed="rId3"/>
          <a:srcRect/>
          <a:stretch>
            <a:fillRect/>
          </a:stretch>
        </p:blipFill>
        <p:spPr bwMode="auto">
          <a:xfrm>
            <a:off x="76200" y="5181600"/>
            <a:ext cx="1828800" cy="1600200"/>
          </a:xfrm>
          <a:prstGeom prst="rect">
            <a:avLst/>
          </a:prstGeom>
          <a:noFill/>
          <a:ln w="9525">
            <a:noFill/>
            <a:miter lim="800000"/>
            <a:headEnd/>
            <a:tailEnd/>
          </a:ln>
        </p:spPr>
      </p:pic>
      <p:sp>
        <p:nvSpPr>
          <p:cNvPr id="11274" name="TextBox 11"/>
          <p:cNvSpPr txBox="1">
            <a:spLocks noChangeArrowheads="1"/>
          </p:cNvSpPr>
          <p:nvPr/>
        </p:nvSpPr>
        <p:spPr bwMode="auto">
          <a:xfrm>
            <a:off x="762000" y="517525"/>
            <a:ext cx="3581400" cy="646113"/>
          </a:xfrm>
          <a:prstGeom prst="rect">
            <a:avLst/>
          </a:prstGeom>
          <a:noFill/>
          <a:ln w="9525">
            <a:noFill/>
            <a:miter lim="800000"/>
            <a:headEnd/>
            <a:tailEnd/>
          </a:ln>
        </p:spPr>
        <p:txBody>
          <a:bodyPr>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a:defRPr/>
            </a:pPr>
            <a:r>
              <a:rPr lang="en-US" sz="2000" smtClean="0">
                <a:solidFill>
                  <a:srgbClr val="0000FF"/>
                </a:solidFill>
                <a:effectLst>
                  <a:outerShdw blurRad="38100" dist="38100" dir="2700000" algn="tl">
                    <a:srgbClr val="C0C0C0"/>
                  </a:outerShdw>
                </a:effectLst>
                <a:latin typeface="Arial"/>
                <a:cs typeface="Times New Roman" pitchFamily="18" charset="0"/>
              </a:rPr>
              <a:t>Chính tả ( Nghe – viết )</a:t>
            </a:r>
            <a:r>
              <a:rPr lang="en-US" sz="3600" smtClean="0">
                <a:solidFill>
                  <a:srgbClr val="0000FF"/>
                </a:solidFill>
                <a:effectLst>
                  <a:outerShdw blurRad="38100" dist="38100" dir="2700000" algn="tl">
                    <a:srgbClr val="C0C0C0"/>
                  </a:outerShdw>
                </a:effectLst>
                <a:latin typeface="Arial"/>
                <a:cs typeface="Times New Roman" pitchFamily="18" charset="0"/>
              </a:rPr>
              <a:t> :</a:t>
            </a:r>
            <a:endParaRPr lang="en-US" sz="2800" smtClean="0">
              <a:solidFill>
                <a:srgbClr val="0000FF"/>
              </a:solidFill>
              <a:effectLst>
                <a:outerShdw blurRad="38100" dist="38100" dir="2700000" algn="tl">
                  <a:srgbClr val="C0C0C0"/>
                </a:outerShdw>
              </a:effectLst>
              <a:latin typeface="Arial"/>
              <a:cs typeface="Times New Roman" pitchFamily="18" charset="0"/>
            </a:endParaRPr>
          </a:p>
        </p:txBody>
      </p:sp>
      <p:sp>
        <p:nvSpPr>
          <p:cNvPr id="53259" name="Line 11"/>
          <p:cNvSpPr>
            <a:spLocks noChangeShapeType="1"/>
          </p:cNvSpPr>
          <p:nvPr/>
        </p:nvSpPr>
        <p:spPr bwMode="auto">
          <a:xfrm>
            <a:off x="1524000" y="3276600"/>
            <a:ext cx="4572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53260" name="Line 12"/>
          <p:cNvSpPr>
            <a:spLocks noChangeShapeType="1"/>
          </p:cNvSpPr>
          <p:nvPr/>
        </p:nvSpPr>
        <p:spPr bwMode="auto">
          <a:xfrm>
            <a:off x="1752600" y="5257800"/>
            <a:ext cx="11430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53261" name="Line 13"/>
          <p:cNvSpPr>
            <a:spLocks noChangeShapeType="1"/>
          </p:cNvSpPr>
          <p:nvPr/>
        </p:nvSpPr>
        <p:spPr bwMode="auto">
          <a:xfrm>
            <a:off x="5486400" y="3352800"/>
            <a:ext cx="7620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53262" name="Line 14"/>
          <p:cNvSpPr>
            <a:spLocks noChangeShapeType="1"/>
          </p:cNvSpPr>
          <p:nvPr/>
        </p:nvSpPr>
        <p:spPr bwMode="auto">
          <a:xfrm>
            <a:off x="5791200" y="5257800"/>
            <a:ext cx="6096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53263" name="Line 15"/>
          <p:cNvSpPr>
            <a:spLocks noChangeShapeType="1"/>
          </p:cNvSpPr>
          <p:nvPr/>
        </p:nvSpPr>
        <p:spPr bwMode="auto">
          <a:xfrm>
            <a:off x="5410200" y="2895600"/>
            <a:ext cx="3048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53264" name="Line 16"/>
          <p:cNvSpPr>
            <a:spLocks noChangeShapeType="1"/>
          </p:cNvSpPr>
          <p:nvPr/>
        </p:nvSpPr>
        <p:spPr bwMode="auto">
          <a:xfrm>
            <a:off x="2362200" y="3276600"/>
            <a:ext cx="8382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53268" name="Text Box 20"/>
          <p:cNvSpPr txBox="1">
            <a:spLocks noChangeArrowheads="1"/>
          </p:cNvSpPr>
          <p:nvPr/>
        </p:nvSpPr>
        <p:spPr bwMode="auto">
          <a:xfrm>
            <a:off x="4191000" y="685800"/>
            <a:ext cx="3505200" cy="58420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a:spAutoFit/>
          </a:bodyPr>
          <a:lstStyle/>
          <a:p>
            <a:pPr algn="ctr">
              <a:defRPr/>
            </a:pPr>
            <a:r>
              <a:rPr lang="en-US" sz="3200">
                <a:solidFill>
                  <a:srgbClr val="FF0000"/>
                </a:solidFill>
                <a:effectLst>
                  <a:outerShdw blurRad="38100" dist="38100" dir="2700000" algn="tl">
                    <a:srgbClr val="C0C0C0"/>
                  </a:outerShdw>
                </a:effectLst>
                <a:latin typeface="Arial"/>
              </a:rPr>
              <a:t>Tiếng đàn</a:t>
            </a:r>
            <a:endParaRPr lang="en-US" sz="3200">
              <a:latin typeface="Arial"/>
            </a:endParaRPr>
          </a:p>
        </p:txBody>
      </p:sp>
      <p:sp>
        <p:nvSpPr>
          <p:cNvPr id="53269" name="Line 21"/>
          <p:cNvSpPr>
            <a:spLocks noChangeShapeType="1"/>
          </p:cNvSpPr>
          <p:nvPr/>
        </p:nvSpPr>
        <p:spPr bwMode="auto">
          <a:xfrm>
            <a:off x="7239000" y="5257800"/>
            <a:ext cx="9144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1012"/>
                                        </p:tgtEl>
                                        <p:attrNameLst>
                                          <p:attrName>style.visibility</p:attrName>
                                        </p:attrNameLst>
                                      </p:cBhvr>
                                      <p:to>
                                        <p:strVal val="visible"/>
                                      </p:to>
                                    </p:set>
                                    <p:animEffect transition="in" filter="blinds(horizontal)">
                                      <p:cBhvr>
                                        <p:cTn id="7" dur="500"/>
                                        <p:tgtEl>
                                          <p:spTgt spid="1710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1014"/>
                                        </p:tgtEl>
                                        <p:attrNameLst>
                                          <p:attrName>style.visibility</p:attrName>
                                        </p:attrNameLst>
                                      </p:cBhvr>
                                      <p:to>
                                        <p:strVal val="visible"/>
                                      </p:to>
                                    </p:set>
                                    <p:animEffect transition="in" filter="blinds(horizontal)">
                                      <p:cBhvr>
                                        <p:cTn id="12" dur="500"/>
                                        <p:tgtEl>
                                          <p:spTgt spid="1710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1013"/>
                                        </p:tgtEl>
                                        <p:attrNameLst>
                                          <p:attrName>style.visibility</p:attrName>
                                        </p:attrNameLst>
                                      </p:cBhvr>
                                      <p:to>
                                        <p:strVal val="visible"/>
                                      </p:to>
                                    </p:set>
                                    <p:animEffect transition="in" filter="blinds(horizontal)">
                                      <p:cBhvr>
                                        <p:cTn id="17" dur="500"/>
                                        <p:tgtEl>
                                          <p:spTgt spid="1710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1015"/>
                                        </p:tgtEl>
                                        <p:attrNameLst>
                                          <p:attrName>style.visibility</p:attrName>
                                        </p:attrNameLst>
                                      </p:cBhvr>
                                      <p:to>
                                        <p:strVal val="visible"/>
                                      </p:to>
                                    </p:set>
                                    <p:animEffect transition="in" filter="blinds(horizontal)">
                                      <p:cBhvr>
                                        <p:cTn id="22" dur="500"/>
                                        <p:tgtEl>
                                          <p:spTgt spid="1710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3259"/>
                                        </p:tgtEl>
                                        <p:attrNameLst>
                                          <p:attrName>style.visibility</p:attrName>
                                        </p:attrNameLst>
                                      </p:cBhvr>
                                      <p:to>
                                        <p:strVal val="visible"/>
                                      </p:to>
                                    </p:set>
                                    <p:animEffect transition="in" filter="blinds(horizontal)">
                                      <p:cBhvr>
                                        <p:cTn id="27" dur="500"/>
                                        <p:tgtEl>
                                          <p:spTgt spid="5325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3264"/>
                                        </p:tgtEl>
                                        <p:attrNameLst>
                                          <p:attrName>style.visibility</p:attrName>
                                        </p:attrNameLst>
                                      </p:cBhvr>
                                      <p:to>
                                        <p:strVal val="visible"/>
                                      </p:to>
                                    </p:set>
                                    <p:animEffect transition="in" filter="blinds(horizontal)">
                                      <p:cBhvr>
                                        <p:cTn id="32" dur="500"/>
                                        <p:tgtEl>
                                          <p:spTgt spid="5326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3260"/>
                                        </p:tgtEl>
                                        <p:attrNameLst>
                                          <p:attrName>style.visibility</p:attrName>
                                        </p:attrNameLst>
                                      </p:cBhvr>
                                      <p:to>
                                        <p:strVal val="visible"/>
                                      </p:to>
                                    </p:set>
                                    <p:animEffect transition="in" filter="blinds(horizontal)">
                                      <p:cBhvr>
                                        <p:cTn id="37" dur="500"/>
                                        <p:tgtEl>
                                          <p:spTgt spid="5326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3263"/>
                                        </p:tgtEl>
                                        <p:attrNameLst>
                                          <p:attrName>style.visibility</p:attrName>
                                        </p:attrNameLst>
                                      </p:cBhvr>
                                      <p:to>
                                        <p:strVal val="visible"/>
                                      </p:to>
                                    </p:set>
                                    <p:animEffect transition="in" filter="blinds(horizontal)">
                                      <p:cBhvr>
                                        <p:cTn id="42" dur="500"/>
                                        <p:tgtEl>
                                          <p:spTgt spid="5326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3261"/>
                                        </p:tgtEl>
                                        <p:attrNameLst>
                                          <p:attrName>style.visibility</p:attrName>
                                        </p:attrNameLst>
                                      </p:cBhvr>
                                      <p:to>
                                        <p:strVal val="visible"/>
                                      </p:to>
                                    </p:set>
                                    <p:animEffect transition="in" filter="blinds(horizontal)">
                                      <p:cBhvr>
                                        <p:cTn id="47" dur="500"/>
                                        <p:tgtEl>
                                          <p:spTgt spid="5326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3262"/>
                                        </p:tgtEl>
                                        <p:attrNameLst>
                                          <p:attrName>style.visibility</p:attrName>
                                        </p:attrNameLst>
                                      </p:cBhvr>
                                      <p:to>
                                        <p:strVal val="visible"/>
                                      </p:to>
                                    </p:set>
                                    <p:animEffect transition="in" filter="blinds(horizontal)">
                                      <p:cBhvr>
                                        <p:cTn id="52" dur="500"/>
                                        <p:tgtEl>
                                          <p:spTgt spid="5326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3269"/>
                                        </p:tgtEl>
                                        <p:attrNameLst>
                                          <p:attrName>style.visibility</p:attrName>
                                        </p:attrNameLst>
                                      </p:cBhvr>
                                      <p:to>
                                        <p:strVal val="visible"/>
                                      </p:to>
                                    </p:set>
                                    <p:animEffect transition="in" filter="blinds(horizontal)">
                                      <p:cBhvr>
                                        <p:cTn id="57" dur="500"/>
                                        <p:tgtEl>
                                          <p:spTgt spid="5326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xit" presetSubtype="10" fill="hold" grpId="1" nodeType="clickEffect">
                                  <p:stCondLst>
                                    <p:cond delay="0"/>
                                  </p:stCondLst>
                                  <p:childTnLst>
                                    <p:animEffect transition="out" filter="blinds(horizontal)">
                                      <p:cBhvr>
                                        <p:cTn id="61" dur="500"/>
                                        <p:tgtEl>
                                          <p:spTgt spid="171012"/>
                                        </p:tgtEl>
                                      </p:cBhvr>
                                    </p:animEffect>
                                    <p:set>
                                      <p:cBhvr>
                                        <p:cTn id="62" dur="1" fill="hold">
                                          <p:stCondLst>
                                            <p:cond delay="499"/>
                                          </p:stCondLst>
                                        </p:cTn>
                                        <p:tgtEl>
                                          <p:spTgt spid="171012"/>
                                        </p:tgtEl>
                                        <p:attrNameLst>
                                          <p:attrName>style.visibility</p:attrName>
                                        </p:attrNameLst>
                                      </p:cBhvr>
                                      <p:to>
                                        <p:strVal val="hidden"/>
                                      </p:to>
                                    </p:set>
                                  </p:childTnLst>
                                </p:cTn>
                              </p:par>
                              <p:par>
                                <p:cTn id="63" presetID="3" presetClass="exit" presetSubtype="10" fill="hold" grpId="1" nodeType="withEffect">
                                  <p:stCondLst>
                                    <p:cond delay="0"/>
                                  </p:stCondLst>
                                  <p:childTnLst>
                                    <p:animEffect transition="out" filter="blinds(horizontal)">
                                      <p:cBhvr>
                                        <p:cTn id="64" dur="500"/>
                                        <p:tgtEl>
                                          <p:spTgt spid="171014"/>
                                        </p:tgtEl>
                                      </p:cBhvr>
                                    </p:animEffect>
                                    <p:set>
                                      <p:cBhvr>
                                        <p:cTn id="65" dur="1" fill="hold">
                                          <p:stCondLst>
                                            <p:cond delay="499"/>
                                          </p:stCondLst>
                                        </p:cTn>
                                        <p:tgtEl>
                                          <p:spTgt spid="171014"/>
                                        </p:tgtEl>
                                        <p:attrNameLst>
                                          <p:attrName>style.visibility</p:attrName>
                                        </p:attrNameLst>
                                      </p:cBhvr>
                                      <p:to>
                                        <p:strVal val="hidden"/>
                                      </p:to>
                                    </p:set>
                                  </p:childTnLst>
                                </p:cTn>
                              </p:par>
                              <p:par>
                                <p:cTn id="66" presetID="3" presetClass="exit" presetSubtype="10" fill="hold" grpId="1" nodeType="withEffect">
                                  <p:stCondLst>
                                    <p:cond delay="0"/>
                                  </p:stCondLst>
                                  <p:childTnLst>
                                    <p:animEffect transition="out" filter="blinds(horizontal)">
                                      <p:cBhvr>
                                        <p:cTn id="67" dur="500"/>
                                        <p:tgtEl>
                                          <p:spTgt spid="53259"/>
                                        </p:tgtEl>
                                      </p:cBhvr>
                                    </p:animEffect>
                                    <p:set>
                                      <p:cBhvr>
                                        <p:cTn id="68" dur="1" fill="hold">
                                          <p:stCondLst>
                                            <p:cond delay="499"/>
                                          </p:stCondLst>
                                        </p:cTn>
                                        <p:tgtEl>
                                          <p:spTgt spid="53259"/>
                                        </p:tgtEl>
                                        <p:attrNameLst>
                                          <p:attrName>style.visibility</p:attrName>
                                        </p:attrNameLst>
                                      </p:cBhvr>
                                      <p:to>
                                        <p:strVal val="hidden"/>
                                      </p:to>
                                    </p:set>
                                  </p:childTnLst>
                                </p:cTn>
                              </p:par>
                              <p:par>
                                <p:cTn id="69" presetID="4" presetClass="exit" presetSubtype="16" fill="hold" grpId="1" nodeType="withEffect">
                                  <p:stCondLst>
                                    <p:cond delay="0"/>
                                  </p:stCondLst>
                                  <p:childTnLst>
                                    <p:animEffect transition="out" filter="box(in)">
                                      <p:cBhvr>
                                        <p:cTn id="70" dur="500"/>
                                        <p:tgtEl>
                                          <p:spTgt spid="53264"/>
                                        </p:tgtEl>
                                      </p:cBhvr>
                                    </p:animEffect>
                                    <p:set>
                                      <p:cBhvr>
                                        <p:cTn id="71" dur="1" fill="hold">
                                          <p:stCondLst>
                                            <p:cond delay="499"/>
                                          </p:stCondLst>
                                        </p:cTn>
                                        <p:tgtEl>
                                          <p:spTgt spid="53264"/>
                                        </p:tgtEl>
                                        <p:attrNameLst>
                                          <p:attrName>style.visibility</p:attrName>
                                        </p:attrNameLst>
                                      </p:cBhvr>
                                      <p:to>
                                        <p:strVal val="hidden"/>
                                      </p:to>
                                    </p:set>
                                  </p:childTnLst>
                                </p:cTn>
                              </p:par>
                              <p:par>
                                <p:cTn id="72" presetID="3" presetClass="exit" presetSubtype="10" fill="hold" grpId="1" nodeType="withEffect">
                                  <p:stCondLst>
                                    <p:cond delay="0"/>
                                  </p:stCondLst>
                                  <p:childTnLst>
                                    <p:animEffect transition="out" filter="blinds(horizontal)">
                                      <p:cBhvr>
                                        <p:cTn id="73" dur="500"/>
                                        <p:tgtEl>
                                          <p:spTgt spid="53260"/>
                                        </p:tgtEl>
                                      </p:cBhvr>
                                    </p:animEffect>
                                    <p:set>
                                      <p:cBhvr>
                                        <p:cTn id="74" dur="1" fill="hold">
                                          <p:stCondLst>
                                            <p:cond delay="499"/>
                                          </p:stCondLst>
                                        </p:cTn>
                                        <p:tgtEl>
                                          <p:spTgt spid="53260"/>
                                        </p:tgtEl>
                                        <p:attrNameLst>
                                          <p:attrName>style.visibility</p:attrName>
                                        </p:attrNameLst>
                                      </p:cBhvr>
                                      <p:to>
                                        <p:strVal val="hidden"/>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xit" presetSubtype="10" fill="hold" grpId="1" nodeType="clickEffect">
                                  <p:stCondLst>
                                    <p:cond delay="0"/>
                                  </p:stCondLst>
                                  <p:childTnLst>
                                    <p:animEffect transition="out" filter="blinds(horizontal)">
                                      <p:cBhvr>
                                        <p:cTn id="78" dur="500"/>
                                        <p:tgtEl>
                                          <p:spTgt spid="171013"/>
                                        </p:tgtEl>
                                      </p:cBhvr>
                                    </p:animEffect>
                                    <p:set>
                                      <p:cBhvr>
                                        <p:cTn id="79" dur="1" fill="hold">
                                          <p:stCondLst>
                                            <p:cond delay="499"/>
                                          </p:stCondLst>
                                        </p:cTn>
                                        <p:tgtEl>
                                          <p:spTgt spid="171013"/>
                                        </p:tgtEl>
                                        <p:attrNameLst>
                                          <p:attrName>style.visibility</p:attrName>
                                        </p:attrNameLst>
                                      </p:cBhvr>
                                      <p:to>
                                        <p:strVal val="hidden"/>
                                      </p:to>
                                    </p:set>
                                  </p:childTnLst>
                                </p:cTn>
                              </p:par>
                              <p:par>
                                <p:cTn id="80" presetID="3" presetClass="exit" presetSubtype="10" fill="hold" grpId="1" nodeType="withEffect">
                                  <p:stCondLst>
                                    <p:cond delay="0"/>
                                  </p:stCondLst>
                                  <p:childTnLst>
                                    <p:animEffect transition="out" filter="blinds(horizontal)">
                                      <p:cBhvr>
                                        <p:cTn id="81" dur="500"/>
                                        <p:tgtEl>
                                          <p:spTgt spid="171015"/>
                                        </p:tgtEl>
                                      </p:cBhvr>
                                    </p:animEffect>
                                    <p:set>
                                      <p:cBhvr>
                                        <p:cTn id="82" dur="1" fill="hold">
                                          <p:stCondLst>
                                            <p:cond delay="499"/>
                                          </p:stCondLst>
                                        </p:cTn>
                                        <p:tgtEl>
                                          <p:spTgt spid="171015"/>
                                        </p:tgtEl>
                                        <p:attrNameLst>
                                          <p:attrName>style.visibility</p:attrName>
                                        </p:attrNameLst>
                                      </p:cBhvr>
                                      <p:to>
                                        <p:strVal val="hidden"/>
                                      </p:to>
                                    </p:set>
                                  </p:childTnLst>
                                </p:cTn>
                              </p:par>
                              <p:par>
                                <p:cTn id="83" presetID="3" presetClass="exit" presetSubtype="10" fill="hold" grpId="1" nodeType="withEffect">
                                  <p:stCondLst>
                                    <p:cond delay="0"/>
                                  </p:stCondLst>
                                  <p:childTnLst>
                                    <p:animEffect transition="out" filter="blinds(horizontal)">
                                      <p:cBhvr>
                                        <p:cTn id="84" dur="500"/>
                                        <p:tgtEl>
                                          <p:spTgt spid="53263"/>
                                        </p:tgtEl>
                                      </p:cBhvr>
                                    </p:animEffect>
                                    <p:set>
                                      <p:cBhvr>
                                        <p:cTn id="85" dur="1" fill="hold">
                                          <p:stCondLst>
                                            <p:cond delay="499"/>
                                          </p:stCondLst>
                                        </p:cTn>
                                        <p:tgtEl>
                                          <p:spTgt spid="53263"/>
                                        </p:tgtEl>
                                        <p:attrNameLst>
                                          <p:attrName>style.visibility</p:attrName>
                                        </p:attrNameLst>
                                      </p:cBhvr>
                                      <p:to>
                                        <p:strVal val="hidden"/>
                                      </p:to>
                                    </p:set>
                                  </p:childTnLst>
                                </p:cTn>
                              </p:par>
                              <p:par>
                                <p:cTn id="86" presetID="3" presetClass="exit" presetSubtype="10" fill="hold" grpId="1" nodeType="withEffect">
                                  <p:stCondLst>
                                    <p:cond delay="0"/>
                                  </p:stCondLst>
                                  <p:childTnLst>
                                    <p:animEffect transition="out" filter="blinds(horizontal)">
                                      <p:cBhvr>
                                        <p:cTn id="87" dur="500"/>
                                        <p:tgtEl>
                                          <p:spTgt spid="53261"/>
                                        </p:tgtEl>
                                      </p:cBhvr>
                                    </p:animEffect>
                                    <p:set>
                                      <p:cBhvr>
                                        <p:cTn id="88" dur="1" fill="hold">
                                          <p:stCondLst>
                                            <p:cond delay="499"/>
                                          </p:stCondLst>
                                        </p:cTn>
                                        <p:tgtEl>
                                          <p:spTgt spid="53261"/>
                                        </p:tgtEl>
                                        <p:attrNameLst>
                                          <p:attrName>style.visibility</p:attrName>
                                        </p:attrNameLst>
                                      </p:cBhvr>
                                      <p:to>
                                        <p:strVal val="hidden"/>
                                      </p:to>
                                    </p:set>
                                  </p:childTnLst>
                                </p:cTn>
                              </p:par>
                              <p:par>
                                <p:cTn id="89" presetID="3" presetClass="exit" presetSubtype="10" fill="hold" grpId="1" nodeType="withEffect">
                                  <p:stCondLst>
                                    <p:cond delay="0"/>
                                  </p:stCondLst>
                                  <p:childTnLst>
                                    <p:animEffect transition="out" filter="blinds(horizontal)">
                                      <p:cBhvr>
                                        <p:cTn id="90" dur="500"/>
                                        <p:tgtEl>
                                          <p:spTgt spid="53262"/>
                                        </p:tgtEl>
                                      </p:cBhvr>
                                    </p:animEffect>
                                    <p:set>
                                      <p:cBhvr>
                                        <p:cTn id="91" dur="1" fill="hold">
                                          <p:stCondLst>
                                            <p:cond delay="499"/>
                                          </p:stCondLst>
                                        </p:cTn>
                                        <p:tgtEl>
                                          <p:spTgt spid="53262"/>
                                        </p:tgtEl>
                                        <p:attrNameLst>
                                          <p:attrName>style.visibility</p:attrName>
                                        </p:attrNameLst>
                                      </p:cBhvr>
                                      <p:to>
                                        <p:strVal val="hidden"/>
                                      </p:to>
                                    </p:set>
                                  </p:childTnLst>
                                </p:cTn>
                              </p:par>
                              <p:par>
                                <p:cTn id="92" presetID="4" presetClass="exit" presetSubtype="16" fill="hold" grpId="1" nodeType="withEffect">
                                  <p:stCondLst>
                                    <p:cond delay="0"/>
                                  </p:stCondLst>
                                  <p:childTnLst>
                                    <p:animEffect transition="out" filter="box(in)">
                                      <p:cBhvr>
                                        <p:cTn id="93" dur="500"/>
                                        <p:tgtEl>
                                          <p:spTgt spid="53269"/>
                                        </p:tgtEl>
                                      </p:cBhvr>
                                    </p:animEffect>
                                    <p:set>
                                      <p:cBhvr>
                                        <p:cTn id="94" dur="1" fill="hold">
                                          <p:stCondLst>
                                            <p:cond delay="499"/>
                                          </p:stCondLst>
                                        </p:cTn>
                                        <p:tgtEl>
                                          <p:spTgt spid="532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p:bldP spid="171012" grpId="1"/>
      <p:bldP spid="171013" grpId="0"/>
      <p:bldP spid="171013" grpId="1"/>
      <p:bldP spid="171014" grpId="0"/>
      <p:bldP spid="171014" grpId="1"/>
      <p:bldP spid="171015" grpId="0"/>
      <p:bldP spid="171015" grpId="1"/>
      <p:bldP spid="53259" grpId="0" animBg="1"/>
      <p:bldP spid="53259" grpId="1" animBg="1"/>
      <p:bldP spid="53260" grpId="0" animBg="1"/>
      <p:bldP spid="53260" grpId="1" animBg="1"/>
      <p:bldP spid="53261" grpId="0" animBg="1"/>
      <p:bldP spid="53261" grpId="1" animBg="1"/>
      <p:bldP spid="53262" grpId="0" animBg="1"/>
      <p:bldP spid="53262" grpId="1" animBg="1"/>
      <p:bldP spid="53263" grpId="0" animBg="1"/>
      <p:bldP spid="53263" grpId="1" animBg="1"/>
      <p:bldP spid="53264" grpId="0" animBg="1"/>
      <p:bldP spid="53264" grpId="1" animBg="1"/>
      <p:bldP spid="53269" grpId="0" animBg="1"/>
      <p:bldP spid="53269" grpId="1" animBg="1"/>
    </p:bld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nTim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nTime" pitchFamily="34"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2348</TotalTime>
  <Words>967</Words>
  <Application>Microsoft Office PowerPoint</Application>
  <PresentationFormat>On-screen Show (4:3)</PresentationFormat>
  <Paragraphs>65</Paragraphs>
  <Slides>14</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.VnTime</vt:lpstr>
      <vt:lpstr>Arial</vt:lpstr>
      <vt:lpstr>Wingdings</vt:lpstr>
      <vt:lpstr>Calibri</vt:lpstr>
      <vt:lpstr>Times New Roman</vt:lpstr>
      <vt:lpstr>Network</vt:lpstr>
      <vt:lpstr>Slide 1</vt:lpstr>
      <vt:lpstr>Slide 2</vt:lpstr>
      <vt:lpstr>Slide 3</vt:lpstr>
      <vt:lpstr>Slide 4</vt:lpstr>
      <vt:lpstr>Slide 5</vt:lpstr>
      <vt:lpstr>Slide 6</vt:lpstr>
      <vt:lpstr>Slide 7</vt:lpstr>
      <vt:lpstr>Slide 8</vt:lpstr>
      <vt:lpstr>Hướng dẫn viết từ khó</vt:lpstr>
      <vt:lpstr>Slide 10</vt:lpstr>
      <vt:lpstr>Slide 11</vt:lpstr>
      <vt:lpstr>Slide 12</vt:lpstr>
      <vt:lpstr>Bài tập chính tả</vt:lpstr>
      <vt:lpstr>Slide 14</vt:lpstr>
    </vt:vector>
  </TitlesOfParts>
  <Company>Truc Dao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Chóc mõng n¨m míi ! </dc:title>
  <dc:creator>hp</dc:creator>
  <cp:lastModifiedBy>CSTeam</cp:lastModifiedBy>
  <cp:revision>961</cp:revision>
  <dcterms:created xsi:type="dcterms:W3CDTF">2008-01-17T00:56:22Z</dcterms:created>
  <dcterms:modified xsi:type="dcterms:W3CDTF">2016-06-29T10:19:27Z</dcterms:modified>
</cp:coreProperties>
</file>