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65" r:id="rId3"/>
    <p:sldId id="257" r:id="rId4"/>
    <p:sldId id="258" r:id="rId5"/>
    <p:sldId id="259" r:id="rId6"/>
    <p:sldId id="267" r:id="rId7"/>
    <p:sldId id="260" r:id="rId8"/>
    <p:sldId id="261" r:id="rId9"/>
    <p:sldId id="262" r:id="rId10"/>
    <p:sldId id="263" r:id="rId11"/>
  </p:sldIdLst>
  <p:sldSz cx="9144000" cy="6858000" type="screen4x3"/>
  <p:notesSz cx="6858000" cy="9144000"/>
  <p:custDataLst>
    <p:tags r:id="rId12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85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6CBCF-F19B-48C4-BE3B-2158D29C3E64}" type="datetimeFigureOut">
              <a:rPr lang="en-US" smtClean="0"/>
              <a:pPr/>
              <a:t>12/1/2019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77357-F338-41AC-B286-B81DB03F40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6CBCF-F19B-48C4-BE3B-2158D29C3E64}" type="datetimeFigureOut">
              <a:rPr lang="en-US" smtClean="0"/>
              <a:pPr/>
              <a:t>12/1/2019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77357-F338-41AC-B286-B81DB03F40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6CBCF-F19B-48C4-BE3B-2158D29C3E64}" type="datetimeFigureOut">
              <a:rPr lang="en-US" smtClean="0"/>
              <a:pPr/>
              <a:t>12/1/2019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77357-F338-41AC-B286-B81DB03F40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6CBCF-F19B-48C4-BE3B-2158D29C3E64}" type="datetimeFigureOut">
              <a:rPr lang="en-US" smtClean="0"/>
              <a:pPr/>
              <a:t>12/1/2019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77357-F338-41AC-B286-B81DB03F40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6CBCF-F19B-48C4-BE3B-2158D29C3E64}" type="datetimeFigureOut">
              <a:rPr lang="en-US" smtClean="0"/>
              <a:pPr/>
              <a:t>12/1/2019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77357-F338-41AC-B286-B81DB03F40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6CBCF-F19B-48C4-BE3B-2158D29C3E64}" type="datetimeFigureOut">
              <a:rPr lang="en-US" smtClean="0"/>
              <a:pPr/>
              <a:t>12/1/2019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77357-F338-41AC-B286-B81DB03F40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6CBCF-F19B-48C4-BE3B-2158D29C3E64}" type="datetimeFigureOut">
              <a:rPr lang="en-US" smtClean="0"/>
              <a:pPr/>
              <a:t>12/1/2019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77357-F338-41AC-B286-B81DB03F40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6CBCF-F19B-48C4-BE3B-2158D29C3E64}" type="datetimeFigureOut">
              <a:rPr lang="en-US" smtClean="0"/>
              <a:pPr/>
              <a:t>12/1/2019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77357-F338-41AC-B286-B81DB03F40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6CBCF-F19B-48C4-BE3B-2158D29C3E64}" type="datetimeFigureOut">
              <a:rPr lang="en-US" smtClean="0"/>
              <a:pPr/>
              <a:t>12/1/2019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77357-F338-41AC-B286-B81DB03F40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6CBCF-F19B-48C4-BE3B-2158D29C3E64}" type="datetimeFigureOut">
              <a:rPr lang="en-US" smtClean="0"/>
              <a:pPr/>
              <a:t>12/1/2019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77357-F338-41AC-B286-B81DB03F40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6CBCF-F19B-48C4-BE3B-2158D29C3E64}" type="datetimeFigureOut">
              <a:rPr lang="en-US" smtClean="0"/>
              <a:pPr/>
              <a:t>12/1/2019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77357-F338-41AC-B286-B81DB03F40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86CBCF-F19B-48C4-BE3B-2158D29C3E64}" type="datetimeFigureOut">
              <a:rPr lang="en-US" smtClean="0"/>
              <a:pPr/>
              <a:t>12/1/2019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A77357-F338-41AC-B286-B81DB03F405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562" name="Picture 11" descr="2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5875"/>
            <a:ext cx="9144000" cy="684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6563" name="Text Box 4"/>
          <p:cNvSpPr txBox="1">
            <a:spLocks noChangeArrowheads="1"/>
          </p:cNvSpPr>
          <p:nvPr/>
        </p:nvSpPr>
        <p:spPr bwMode="auto">
          <a:xfrm>
            <a:off x="0" y="228600"/>
            <a:ext cx="3200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en-US" sz="1800" b="1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55305" name="WordArt 9"/>
          <p:cNvSpPr>
            <a:spLocks noChangeArrowheads="1" noChangeShapeType="1" noTextEdit="1"/>
          </p:cNvSpPr>
          <p:nvPr/>
        </p:nvSpPr>
        <p:spPr bwMode="auto">
          <a:xfrm>
            <a:off x="1524000" y="1545771"/>
            <a:ext cx="6400800" cy="22860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0"/>
              </a:avLst>
            </a:prstTxWarp>
          </a:bodyPr>
          <a:lstStyle/>
          <a:p>
            <a:pPr algn="ctr" eaLnBrk="1" hangingPunct="1">
              <a:defRPr/>
            </a:pPr>
            <a:r>
              <a:rPr lang="en-US" sz="40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0000"/>
                    </a:gs>
                    <a:gs pos="50000">
                      <a:schemeClr val="tx1"/>
                    </a:gs>
                    <a:gs pos="100000">
                      <a:srgbClr val="FF0000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                       </a:t>
            </a:r>
          </a:p>
        </p:txBody>
      </p:sp>
      <p:sp>
        <p:nvSpPr>
          <p:cNvPr id="55306" name="WordArt 10"/>
          <p:cNvSpPr>
            <a:spLocks noChangeArrowheads="1" noChangeShapeType="1" noTextEdit="1"/>
          </p:cNvSpPr>
          <p:nvPr/>
        </p:nvSpPr>
        <p:spPr bwMode="auto">
          <a:xfrm>
            <a:off x="1447800" y="914709"/>
            <a:ext cx="6162675" cy="2555875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r>
              <a:rPr lang="en-US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66"/>
                    </a:gs>
                    <a:gs pos="50000">
                      <a:srgbClr val="410041"/>
                    </a:gs>
                    <a:gs pos="100000">
                      <a:srgbClr val="660066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CHÀO MỪNG QUÝ THẦY CÔ ĐẾN DỰ </a:t>
            </a:r>
            <a:r>
              <a:rPr lang="en-US" sz="3600" b="1" kern="10" dirty="0" err="1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66"/>
                    </a:gs>
                    <a:gs pos="50000">
                      <a:srgbClr val="410041"/>
                    </a:gs>
                    <a:gs pos="100000">
                      <a:srgbClr val="660066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GiỜ</a:t>
            </a:r>
            <a:endParaRPr lang="en-US" sz="36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660066"/>
                  </a:gs>
                  <a:gs pos="50000">
                    <a:srgbClr val="410041"/>
                  </a:gs>
                  <a:gs pos="100000">
                    <a:srgbClr val="660066"/>
                  </a:gs>
                </a:gsLst>
                <a:lin ang="5400000" scaled="1"/>
              </a:gradFill>
              <a:latin typeface="Times New Roman"/>
              <a:cs typeface="Times New Roman"/>
            </a:endParaRPr>
          </a:p>
        </p:txBody>
      </p:sp>
      <p:sp>
        <p:nvSpPr>
          <p:cNvPr id="55308" name="Text Box 12"/>
          <p:cNvSpPr txBox="1">
            <a:spLocks noChangeArrowheads="1"/>
          </p:cNvSpPr>
          <p:nvPr/>
        </p:nvSpPr>
        <p:spPr bwMode="auto">
          <a:xfrm>
            <a:off x="1857356" y="4143380"/>
            <a:ext cx="5410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GV : 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</a:rPr>
              <a:t>BÙI ĐĂNG HƯNG</a:t>
            </a:r>
            <a:endParaRPr lang="en-US" b="1" dirty="0">
              <a:solidFill>
                <a:srgbClr val="C00000"/>
              </a:solidFill>
              <a:latin typeface="Times New Roman" pitchFamily="18" charset="0"/>
            </a:endParaRPr>
          </a:p>
        </p:txBody>
      </p:sp>
      <p:sp>
        <p:nvSpPr>
          <p:cNvPr id="55309" name="Text Box 13"/>
          <p:cNvSpPr txBox="1">
            <a:spLocks noChangeArrowheads="1"/>
          </p:cNvSpPr>
          <p:nvPr/>
        </p:nvSpPr>
        <p:spPr bwMode="auto">
          <a:xfrm>
            <a:off x="3276600" y="2905125"/>
            <a:ext cx="2771775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900" b="1" dirty="0">
                <a:solidFill>
                  <a:srgbClr val="0070C0"/>
                </a:solidFill>
                <a:latin typeface="Times New Roman" pitchFamily="18" charset="0"/>
              </a:rPr>
              <a:t>LỚP </a:t>
            </a:r>
            <a:r>
              <a:rPr lang="en-US" sz="3900" b="1" dirty="0" smtClean="0">
                <a:solidFill>
                  <a:srgbClr val="0070C0"/>
                </a:solidFill>
                <a:latin typeface="Times New Roman" pitchFamily="18" charset="0"/>
              </a:rPr>
              <a:t>9A4</a:t>
            </a:r>
            <a:endParaRPr lang="en-US" sz="3900" b="1" dirty="0">
              <a:solidFill>
                <a:srgbClr val="0070C0"/>
              </a:solidFill>
              <a:latin typeface="Times New Roman" pitchFamily="18" charset="0"/>
            </a:endParaRPr>
          </a:p>
        </p:txBody>
      </p:sp>
      <p:sp>
        <p:nvSpPr>
          <p:cNvPr id="55310" name="Text Box 14"/>
          <p:cNvSpPr txBox="1">
            <a:spLocks noChangeArrowheads="1"/>
          </p:cNvSpPr>
          <p:nvPr/>
        </p:nvSpPr>
        <p:spPr bwMode="auto">
          <a:xfrm>
            <a:off x="2786050" y="5000636"/>
            <a:ext cx="3581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b="1" dirty="0">
                <a:solidFill>
                  <a:srgbClr val="003366"/>
                </a:solidFill>
                <a:latin typeface="Times New Roman" pitchFamily="18" charset="0"/>
              </a:rPr>
              <a:t>NĂM HỌC </a:t>
            </a:r>
            <a:r>
              <a:rPr lang="en-US" b="1" dirty="0" smtClean="0">
                <a:solidFill>
                  <a:srgbClr val="003366"/>
                </a:solidFill>
                <a:latin typeface="Times New Roman" pitchFamily="18" charset="0"/>
              </a:rPr>
              <a:t>2019 </a:t>
            </a:r>
            <a:r>
              <a:rPr lang="en-US" b="1" dirty="0">
                <a:solidFill>
                  <a:srgbClr val="003366"/>
                </a:solidFill>
                <a:latin typeface="Times New Roman" pitchFamily="18" charset="0"/>
              </a:rPr>
              <a:t>– </a:t>
            </a:r>
            <a:r>
              <a:rPr lang="en-US" b="1" dirty="0" smtClean="0">
                <a:solidFill>
                  <a:srgbClr val="003366"/>
                </a:solidFill>
                <a:latin typeface="Times New Roman" pitchFamily="18" charset="0"/>
              </a:rPr>
              <a:t>2020</a:t>
            </a:r>
            <a:endParaRPr lang="en-US" sz="1800" b="1" dirty="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1280239"/>
      </p:ext>
    </p:extLst>
  </p:cSld>
  <p:clrMapOvr>
    <a:masterClrMapping/>
  </p:clrMapOvr>
  <p:transition advClick="0">
    <p:zo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7">
            <a:extLst>
              <a:ext uri="{FF2B5EF4-FFF2-40B4-BE49-F238E27FC236}">
                <a16:creationId xmlns="" xmlns:a16="http://schemas.microsoft.com/office/drawing/2014/main" id="{22CC8E8C-C6AD-44AE-B17A-11E99AD4B6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9144000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9900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3200" b="1">
                <a:solidFill>
                  <a:srgbClr val="800000"/>
                </a:solidFill>
                <a:latin typeface=".VnArial" panose="020B7200000000000000" pitchFamily="34" charset="0"/>
              </a:defRPr>
            </a:lvl1pPr>
            <a:lvl2pPr marL="742950" indent="-285750">
              <a:defRPr sz="3200" b="1">
                <a:solidFill>
                  <a:srgbClr val="800000"/>
                </a:solidFill>
                <a:latin typeface=".VnArial" panose="020B7200000000000000" pitchFamily="34" charset="0"/>
              </a:defRPr>
            </a:lvl2pPr>
            <a:lvl3pPr marL="1143000" indent="-228600">
              <a:defRPr sz="3200" b="1">
                <a:solidFill>
                  <a:srgbClr val="800000"/>
                </a:solidFill>
                <a:latin typeface=".VnArial" panose="020B7200000000000000" pitchFamily="34" charset="0"/>
              </a:defRPr>
            </a:lvl3pPr>
            <a:lvl4pPr marL="1600200" indent="-228600">
              <a:defRPr sz="3200" b="1">
                <a:solidFill>
                  <a:srgbClr val="800000"/>
                </a:solidFill>
                <a:latin typeface=".VnArial" panose="020B7200000000000000" pitchFamily="34" charset="0"/>
              </a:defRPr>
            </a:lvl4pPr>
            <a:lvl5pPr marL="2057400" indent="-228600">
              <a:defRPr sz="3200" b="1">
                <a:solidFill>
                  <a:srgbClr val="800000"/>
                </a:solidFill>
                <a:latin typeface=".VnArial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800000"/>
                </a:solidFill>
                <a:latin typeface=".VnArial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800000"/>
                </a:solidFill>
                <a:latin typeface=".VnArial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800000"/>
                </a:solidFill>
                <a:latin typeface=".VnArial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800000"/>
                </a:solidFill>
                <a:latin typeface=".VnArial" panose="020B7200000000000000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sz="3600" dirty="0">
                <a:solidFill>
                  <a:srgbClr val="CC0000"/>
                </a:solidFill>
                <a:latin typeface="Times New Roman" panose="02020603050405020304" pitchFamily="18" charset="0"/>
              </a:rPr>
              <a:t>- </a:t>
            </a:r>
            <a:r>
              <a:rPr lang="en-US" altLang="en-US" sz="36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Học</a:t>
            </a:r>
            <a:r>
              <a:rPr lang="en-US" altLang="en-US" sz="36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thuộc</a:t>
            </a:r>
            <a:r>
              <a:rPr lang="en-US" altLang="en-US" sz="36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và</a:t>
            </a:r>
            <a:r>
              <a:rPr lang="en-US" altLang="en-US" sz="36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hiểu</a:t>
            </a:r>
            <a:r>
              <a:rPr lang="en-US" altLang="en-US" sz="36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kĩ</a:t>
            </a:r>
            <a:r>
              <a:rPr lang="en-US" altLang="en-US" sz="3600" dirty="0">
                <a:solidFill>
                  <a:srgbClr val="0000FF"/>
                </a:solidFill>
                <a:latin typeface="Times New Roman" panose="02020603050405020304" pitchFamily="18" charset="0"/>
              </a:rPr>
              <a:t> 3 </a:t>
            </a:r>
            <a:r>
              <a:rPr lang="en-US" altLang="en-US" sz="36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định</a:t>
            </a:r>
            <a:r>
              <a:rPr lang="en-US" altLang="en-US" sz="36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lí</a:t>
            </a:r>
            <a:r>
              <a:rPr lang="en-US" altLang="en-US" sz="36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đã</a:t>
            </a:r>
            <a:r>
              <a:rPr lang="en-US" altLang="en-US" sz="36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học</a:t>
            </a:r>
            <a:r>
              <a:rPr lang="en-US" altLang="en-US" sz="3600" dirty="0">
                <a:solidFill>
                  <a:srgbClr val="0000FF"/>
                </a:solidFill>
                <a:latin typeface="Times New Roman" panose="02020603050405020304" pitchFamily="18" charset="0"/>
              </a:rPr>
              <a:t>.</a:t>
            </a:r>
          </a:p>
          <a:p>
            <a:pPr marL="365771" indent="-365771"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en-US" altLang="en-US" sz="36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Làm</a:t>
            </a:r>
            <a:r>
              <a:rPr lang="en-US" altLang="en-US" sz="36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bài</a:t>
            </a:r>
            <a:r>
              <a:rPr lang="en-US" altLang="en-US" sz="36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tập</a:t>
            </a:r>
            <a:r>
              <a:rPr lang="en-US" altLang="en-US" sz="3600" dirty="0">
                <a:solidFill>
                  <a:srgbClr val="0000FF"/>
                </a:solidFill>
                <a:latin typeface="Times New Roman" panose="02020603050405020304" pitchFamily="18" charset="0"/>
              </a:rPr>
              <a:t> 10, 11 (</a:t>
            </a:r>
            <a:r>
              <a:rPr lang="en-US" altLang="en-US" sz="36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SGK</a:t>
            </a:r>
            <a:r>
              <a:rPr lang="en-US" altLang="en-US" sz="3600" dirty="0">
                <a:solidFill>
                  <a:srgbClr val="0000FF"/>
                </a:solidFill>
                <a:latin typeface="Times New Roman" panose="02020603050405020304" pitchFamily="18" charset="0"/>
              </a:rPr>
              <a:t>)</a:t>
            </a:r>
          </a:p>
          <a:p>
            <a:pPr marL="365771" indent="-365771"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en-US" altLang="en-US" sz="36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bài</a:t>
            </a:r>
            <a:r>
              <a:rPr lang="en-US" altLang="en-US" sz="36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tập</a:t>
            </a:r>
            <a:r>
              <a:rPr lang="en-US" altLang="en-US" sz="3600" dirty="0">
                <a:solidFill>
                  <a:srgbClr val="0000FF"/>
                </a:solidFill>
                <a:latin typeface="Times New Roman" panose="02020603050405020304" pitchFamily="18" charset="0"/>
              </a:rPr>
              <a:t> 16, 18, 19, 20, 21 (</a:t>
            </a:r>
            <a:r>
              <a:rPr lang="en-US" altLang="en-US" sz="36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SBT</a:t>
            </a:r>
            <a:r>
              <a:rPr lang="en-US" altLang="en-US" sz="3600" dirty="0">
                <a:solidFill>
                  <a:srgbClr val="0000FF"/>
                </a:solidFill>
                <a:latin typeface="Times New Roman" panose="02020603050405020304" pitchFamily="18" charset="0"/>
              </a:rPr>
              <a:t>)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sz="3600" dirty="0">
                <a:solidFill>
                  <a:srgbClr val="CC3300"/>
                </a:solidFill>
                <a:latin typeface="Times New Roman" panose="02020603050405020304" pitchFamily="18" charset="0"/>
              </a:rPr>
              <a:t>-  </a:t>
            </a:r>
            <a:r>
              <a:rPr lang="en-US" altLang="en-US" sz="36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Xem</a:t>
            </a:r>
            <a:r>
              <a:rPr lang="en-US" altLang="en-US" sz="3600" dirty="0">
                <a:solidFill>
                  <a:srgbClr val="0000FF"/>
                </a:solidFill>
                <a:latin typeface="Times New Roman" panose="02020603050405020304" pitchFamily="18" charset="0"/>
              </a:rPr>
              <a:t> tr</a:t>
            </a:r>
            <a:r>
              <a:rPr lang="vi-VN" altLang="en-US" sz="3600" dirty="0">
                <a:solidFill>
                  <a:srgbClr val="0000FF"/>
                </a:solidFill>
                <a:latin typeface="Times New Roman" panose="02020603050405020304" pitchFamily="18" charset="0"/>
              </a:rPr>
              <a:t>ư</a:t>
            </a:r>
            <a:r>
              <a:rPr lang="en-US" altLang="en-US" sz="36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ớc</a:t>
            </a:r>
            <a:r>
              <a:rPr lang="en-US" altLang="en-US" sz="36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bài</a:t>
            </a:r>
            <a:r>
              <a:rPr lang="en-US" altLang="en-US" sz="36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mới</a:t>
            </a:r>
            <a:r>
              <a:rPr lang="en-US" altLang="en-US" sz="3600" dirty="0">
                <a:latin typeface="Times New Roman" panose="02020603050405020304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387339"/>
            <a:ext cx="9144000" cy="1470025"/>
          </a:xfrm>
        </p:spPr>
        <p:txBody>
          <a:bodyPr>
            <a:normAutofit fontScale="90000"/>
          </a:bodyPr>
          <a:lstStyle/>
          <a:p>
            <a:pPr algn="l"/>
            <a:r>
              <a:rPr lang="nl-NL" b="1" dirty="0" smtClean="0"/>
              <a:t/>
            </a:r>
            <a:br>
              <a:rPr lang="nl-NL" b="1" dirty="0" smtClean="0"/>
            </a:br>
            <a:r>
              <a:rPr lang="nl-NL" b="1" dirty="0" smtClean="0">
                <a:solidFill>
                  <a:srgbClr val="C00000"/>
                </a:solidFill>
              </a:rPr>
              <a:t>Cho </a:t>
            </a:r>
            <a:r>
              <a:rPr lang="nl-NL" b="1" dirty="0">
                <a:solidFill>
                  <a:srgbClr val="C00000"/>
                </a:solidFill>
              </a:rPr>
              <a:t>(O</a:t>
            </a:r>
            <a:r>
              <a:rPr lang="nl-NL" b="1" dirty="0" smtClean="0">
                <a:solidFill>
                  <a:srgbClr val="C00000"/>
                </a:solidFill>
              </a:rPr>
              <a:t>) </a:t>
            </a:r>
            <a:r>
              <a:rPr lang="nl-NL" b="1" dirty="0">
                <a:solidFill>
                  <a:srgbClr val="C00000"/>
                </a:solidFill>
              </a:rPr>
              <a:t>đường kính AB </a:t>
            </a:r>
            <a:r>
              <a:rPr lang="nl-NL" b="1" dirty="0" smtClean="0">
                <a:solidFill>
                  <a:srgbClr val="C00000"/>
                </a:solidFill>
              </a:rPr>
              <a:t>, dây </a:t>
            </a:r>
            <a:r>
              <a:rPr lang="nl-NL" b="1" dirty="0">
                <a:solidFill>
                  <a:srgbClr val="C00000"/>
                </a:solidFill>
              </a:rPr>
              <a:t>cung  </a:t>
            </a:r>
            <a:r>
              <a:rPr lang="nl-NL" b="1" dirty="0" smtClean="0">
                <a:solidFill>
                  <a:srgbClr val="C00000"/>
                </a:solidFill>
              </a:rPr>
              <a:t>CD.</a:t>
            </a:r>
            <a:br>
              <a:rPr lang="nl-NL" b="1" dirty="0" smtClean="0">
                <a:solidFill>
                  <a:srgbClr val="C00000"/>
                </a:solidFill>
              </a:rPr>
            </a:br>
            <a:r>
              <a:rPr lang="nl-NL" b="1" dirty="0" smtClean="0">
                <a:solidFill>
                  <a:srgbClr val="C00000"/>
                </a:solidFill>
              </a:rPr>
              <a:t> AB </a:t>
            </a:r>
            <a:r>
              <a:rPr lang="nl-NL" b="1" dirty="0" smtClean="0">
                <a:solidFill>
                  <a:srgbClr val="C00000"/>
                </a:solidFill>
                <a:sym typeface="Symbol"/>
              </a:rPr>
              <a:t></a:t>
            </a:r>
            <a:r>
              <a:rPr lang="nl-NL" b="1" dirty="0" smtClean="0">
                <a:solidFill>
                  <a:srgbClr val="C00000"/>
                </a:solidFill>
              </a:rPr>
              <a:t> CD </a:t>
            </a:r>
            <a:r>
              <a:rPr lang="nl-NL" b="1" dirty="0">
                <a:solidFill>
                  <a:srgbClr val="C00000"/>
                </a:solidFill>
              </a:rPr>
              <a:t>tại </a:t>
            </a:r>
            <a:r>
              <a:rPr lang="nl-NL" b="1" dirty="0" smtClean="0">
                <a:solidFill>
                  <a:srgbClr val="C00000"/>
                </a:solidFill>
              </a:rPr>
              <a:t>I</a:t>
            </a:r>
            <a:r>
              <a:rPr lang="en-US" b="1" dirty="0" smtClean="0">
                <a:solidFill>
                  <a:srgbClr val="C00000"/>
                </a:solidFill>
              </a:rPr>
              <a:t>. </a:t>
            </a:r>
            <a:r>
              <a:rPr lang="en-US" b="1" dirty="0" err="1" smtClean="0">
                <a:solidFill>
                  <a:srgbClr val="C00000"/>
                </a:solidFill>
              </a:rPr>
              <a:t>Chứng</a:t>
            </a:r>
            <a:r>
              <a:rPr lang="en-US" b="1" dirty="0" smtClean="0">
                <a:solidFill>
                  <a:srgbClr val="C00000"/>
                </a:solidFill>
              </a:rPr>
              <a:t> minh </a:t>
            </a:r>
            <a:r>
              <a:rPr lang="nl-NL" b="1" dirty="0" smtClean="0">
                <a:solidFill>
                  <a:srgbClr val="C00000"/>
                </a:solidFill>
              </a:rPr>
              <a:t>  </a:t>
            </a:r>
            <a:r>
              <a:rPr lang="nl-NL" b="1" dirty="0">
                <a:solidFill>
                  <a:srgbClr val="C00000"/>
                </a:solidFill>
              </a:rPr>
              <a:t>CI = ID</a:t>
            </a:r>
            <a:r>
              <a:rPr lang="en-US" b="1" dirty="0"/>
              <a:t/>
            </a:r>
            <a:br>
              <a:rPr lang="en-US" b="1" dirty="0"/>
            </a:b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42876"/>
            <a:ext cx="9286908" cy="1785926"/>
          </a:xfrm>
        </p:spPr>
        <p:txBody>
          <a:bodyPr>
            <a:normAutofit fontScale="90000"/>
          </a:bodyPr>
          <a:lstStyle/>
          <a:p>
            <a:pPr algn="l"/>
            <a:r>
              <a:rPr lang="en-US" sz="4800" b="1" dirty="0" smtClean="0">
                <a:solidFill>
                  <a:srgbClr val="C00000"/>
                </a:solidFill>
              </a:rPr>
              <a:t>BÀI TOÁN</a:t>
            </a:r>
            <a:r>
              <a:rPr lang="en-US" sz="4800" b="1" dirty="0" smtClean="0"/>
              <a:t>: </a:t>
            </a:r>
            <a:r>
              <a:rPr lang="en-US" sz="4800" b="1" dirty="0" err="1" smtClean="0"/>
              <a:t>Gọi</a:t>
            </a:r>
            <a:r>
              <a:rPr lang="en-US" sz="4800" b="1" dirty="0" smtClean="0"/>
              <a:t> AB </a:t>
            </a:r>
            <a:r>
              <a:rPr lang="en-US" sz="4800" b="1" dirty="0" err="1" smtClean="0"/>
              <a:t>là</a:t>
            </a:r>
            <a:r>
              <a:rPr lang="en-US" sz="4800" b="1" dirty="0" smtClean="0"/>
              <a:t> </a:t>
            </a:r>
            <a:r>
              <a:rPr lang="en-US" sz="4800" b="1" dirty="0" err="1" smtClean="0"/>
              <a:t>dây</a:t>
            </a:r>
            <a:r>
              <a:rPr lang="en-US" sz="4800" b="1" dirty="0" smtClean="0"/>
              <a:t> </a:t>
            </a:r>
            <a:r>
              <a:rPr lang="en-US" sz="4800" b="1" dirty="0" err="1" smtClean="0"/>
              <a:t>bất</a:t>
            </a:r>
            <a:r>
              <a:rPr lang="en-US" sz="4800" b="1" dirty="0" smtClean="0"/>
              <a:t> </a:t>
            </a:r>
            <a:r>
              <a:rPr lang="en-US" sz="4800" b="1" dirty="0" err="1" smtClean="0"/>
              <a:t>kỳ</a:t>
            </a:r>
            <a:r>
              <a:rPr lang="en-US" sz="4800" b="1" dirty="0" smtClean="0"/>
              <a:t> </a:t>
            </a:r>
            <a:r>
              <a:rPr lang="en-US" sz="4800" b="1" dirty="0" err="1" smtClean="0"/>
              <a:t>của</a:t>
            </a:r>
            <a:r>
              <a:rPr lang="en-US" sz="4800" b="1" dirty="0" smtClean="0"/>
              <a:t> </a:t>
            </a:r>
            <a:r>
              <a:rPr lang="en-US" sz="4800" b="1" dirty="0" err="1" smtClean="0"/>
              <a:t>đường</a:t>
            </a:r>
            <a:r>
              <a:rPr lang="en-US" sz="4800" b="1" dirty="0"/>
              <a:t> </a:t>
            </a:r>
            <a:r>
              <a:rPr lang="en-US" sz="4800" b="1" dirty="0" err="1" smtClean="0"/>
              <a:t>tròn</a:t>
            </a:r>
            <a:r>
              <a:rPr lang="en-US" sz="4800" b="1" dirty="0" smtClean="0"/>
              <a:t> (O;R). </a:t>
            </a:r>
            <a:r>
              <a:rPr lang="en-US" sz="4800" b="1" dirty="0" err="1" smtClean="0"/>
              <a:t>Chứng</a:t>
            </a:r>
            <a:r>
              <a:rPr lang="en-US" sz="4800" b="1" dirty="0" smtClean="0"/>
              <a:t> minh AB      2R</a:t>
            </a:r>
            <a:endParaRPr lang="en-US" sz="4800" b="1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7858148" y="928671"/>
          <a:ext cx="654848" cy="785817"/>
        </p:xfrm>
        <a:graphic>
          <a:graphicData uri="http://schemas.openxmlformats.org/presentationml/2006/ole">
            <p:oleObj spid="_x0000_s1026" name="Equation" r:id="rId3" imgW="126720" imgH="1522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00066"/>
            <a:ext cx="9144000" cy="1714488"/>
          </a:xfrm>
        </p:spPr>
        <p:txBody>
          <a:bodyPr>
            <a:normAutofit fontScale="90000"/>
          </a:bodyPr>
          <a:lstStyle/>
          <a:p>
            <a:pPr algn="l"/>
            <a:r>
              <a:rPr lang="en-US" b="1" u="sng" dirty="0" err="1" smtClean="0">
                <a:solidFill>
                  <a:srgbClr val="0000FF"/>
                </a:solidFill>
                <a:latin typeface="Times New Roman" pitchFamily="18" charset="0"/>
              </a:rPr>
              <a:t>Định</a:t>
            </a:r>
            <a:r>
              <a:rPr lang="en-US" b="1" u="sng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b="1" u="sng" dirty="0" err="1" smtClean="0">
                <a:solidFill>
                  <a:srgbClr val="0000FF"/>
                </a:solidFill>
                <a:latin typeface="Times New Roman" pitchFamily="18" charset="0"/>
              </a:rPr>
              <a:t>lí</a:t>
            </a:r>
            <a:r>
              <a:rPr lang="en-US" b="1" u="sng" dirty="0" smtClean="0">
                <a:solidFill>
                  <a:srgbClr val="0000FF"/>
                </a:solidFill>
                <a:latin typeface="Times New Roman" pitchFamily="18" charset="0"/>
              </a:rPr>
              <a:t> 1</a:t>
            </a:r>
            <a:r>
              <a:rPr lang="en-US" b="1" dirty="0" smtClean="0">
                <a:solidFill>
                  <a:srgbClr val="0000FF"/>
                </a:solidFill>
                <a:latin typeface="Times New Roman" pitchFamily="18" charset="0"/>
              </a:rPr>
              <a:t>: </a:t>
            </a:r>
            <a:r>
              <a:rPr lang="en-US" b="1" dirty="0" err="1" smtClean="0">
                <a:solidFill>
                  <a:srgbClr val="0000FF"/>
                </a:solidFill>
                <a:latin typeface="Times New Roman" pitchFamily="18" charset="0"/>
              </a:rPr>
              <a:t>Trong</a:t>
            </a:r>
            <a:r>
              <a:rPr lang="en-US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  <a:latin typeface="Times New Roman" pitchFamily="18" charset="0"/>
              </a:rPr>
              <a:t>các</a:t>
            </a:r>
            <a:r>
              <a:rPr lang="en-US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  <a:latin typeface="Times New Roman" pitchFamily="18" charset="0"/>
              </a:rPr>
              <a:t>dây</a:t>
            </a:r>
            <a:r>
              <a:rPr lang="en-US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  <a:latin typeface="Times New Roman" pitchFamily="18" charset="0"/>
              </a:rPr>
              <a:t>của</a:t>
            </a:r>
            <a:r>
              <a:rPr lang="en-US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  <a:latin typeface="Times New Roman" pitchFamily="18" charset="0"/>
              </a:rPr>
              <a:t>đường</a:t>
            </a:r>
            <a:r>
              <a:rPr lang="en-US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  <a:latin typeface="Times New Roman" pitchFamily="18" charset="0"/>
              </a:rPr>
              <a:t>tròn</a:t>
            </a:r>
            <a:r>
              <a:rPr lang="en-US" b="1" dirty="0" smtClean="0">
                <a:solidFill>
                  <a:srgbClr val="0000FF"/>
                </a:solidFill>
                <a:latin typeface="Times New Roman" pitchFamily="18" charset="0"/>
              </a:rPr>
              <a:t>,              </a:t>
            </a:r>
            <a:r>
              <a:rPr lang="en-US" b="1" dirty="0" err="1" smtClean="0">
                <a:solidFill>
                  <a:srgbClr val="0000FF"/>
                </a:solidFill>
                <a:latin typeface="Times New Roman" pitchFamily="18" charset="0"/>
              </a:rPr>
              <a:t>dây</a:t>
            </a:r>
            <a:r>
              <a:rPr lang="en-US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</a:rPr>
              <a:t>lớn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</a:rPr>
              <a:t>nhất</a:t>
            </a:r>
            <a:r>
              <a:rPr lang="en-US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  <a:latin typeface="Times New Roman" pitchFamily="18" charset="0"/>
              </a:rPr>
              <a:t>là</a:t>
            </a:r>
            <a:r>
              <a:rPr lang="en-US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</a:rPr>
              <a:t>đường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</a:rPr>
              <a:t>kính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</a:rPr>
              <a:t/>
            </a:r>
            <a:br>
              <a:rPr lang="en-US" b="1" dirty="0" smtClean="0">
                <a:solidFill>
                  <a:srgbClr val="FF0000"/>
                </a:solidFill>
                <a:latin typeface="Times New Roman" pitchFamily="18" charset="0"/>
              </a:rPr>
            </a:b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85752"/>
            <a:ext cx="9144000" cy="2357430"/>
          </a:xfrm>
        </p:spPr>
        <p:txBody>
          <a:bodyPr>
            <a:normAutofit fontScale="90000"/>
          </a:bodyPr>
          <a:lstStyle/>
          <a:p>
            <a:pPr algn="l"/>
            <a:r>
              <a:rPr lang="en-US" b="1" u="sng" dirty="0" err="1" smtClean="0">
                <a:solidFill>
                  <a:srgbClr val="0000FF"/>
                </a:solidFill>
                <a:latin typeface="Times New Roman" pitchFamily="18" charset="0"/>
              </a:rPr>
              <a:t>Định</a:t>
            </a:r>
            <a:r>
              <a:rPr lang="en-US" b="1" u="sng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b="1" u="sng" dirty="0" err="1" smtClean="0">
                <a:solidFill>
                  <a:srgbClr val="0000FF"/>
                </a:solidFill>
                <a:latin typeface="Times New Roman" pitchFamily="18" charset="0"/>
              </a:rPr>
              <a:t>lí</a:t>
            </a:r>
            <a:r>
              <a:rPr lang="en-US" b="1" u="sng" dirty="0" smtClean="0">
                <a:solidFill>
                  <a:srgbClr val="0000FF"/>
                </a:solidFill>
                <a:latin typeface="Times New Roman" pitchFamily="18" charset="0"/>
              </a:rPr>
              <a:t> 2</a:t>
            </a:r>
            <a:r>
              <a:rPr lang="en-US" b="1" dirty="0" smtClean="0">
                <a:solidFill>
                  <a:srgbClr val="0000FF"/>
                </a:solidFill>
                <a:latin typeface="Times New Roman" pitchFamily="18" charset="0"/>
              </a:rPr>
              <a:t>: </a:t>
            </a:r>
            <a:r>
              <a:rPr lang="en-US" b="1" dirty="0" err="1" smtClean="0">
                <a:solidFill>
                  <a:srgbClr val="0000FF"/>
                </a:solidFill>
                <a:latin typeface="Times New Roman" pitchFamily="18" charset="0"/>
              </a:rPr>
              <a:t>Trong</a:t>
            </a:r>
            <a:r>
              <a:rPr lang="en-US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  <a:latin typeface="Times New Roman" pitchFamily="18" charset="0"/>
              </a:rPr>
              <a:t>một</a:t>
            </a:r>
            <a:r>
              <a:rPr lang="en-US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  <a:latin typeface="Times New Roman" pitchFamily="18" charset="0"/>
              </a:rPr>
              <a:t>đường</a:t>
            </a:r>
            <a:r>
              <a:rPr lang="en-US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  <a:latin typeface="Times New Roman" pitchFamily="18" charset="0"/>
              </a:rPr>
              <a:t>tròn</a:t>
            </a:r>
            <a:r>
              <a:rPr lang="en-US" b="1" dirty="0" smtClean="0">
                <a:solidFill>
                  <a:srgbClr val="0000FF"/>
                </a:solidFill>
                <a:latin typeface="Times New Roman" pitchFamily="18" charset="0"/>
              </a:rPr>
              <a:t>, </a:t>
            </a:r>
            <a:r>
              <a:rPr lang="en-US" b="1" dirty="0" err="1" smtClean="0">
                <a:solidFill>
                  <a:srgbClr val="0000FF"/>
                </a:solidFill>
                <a:latin typeface="Times New Roman" pitchFamily="18" charset="0"/>
              </a:rPr>
              <a:t>đường</a:t>
            </a:r>
            <a:r>
              <a:rPr lang="en-US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  <a:latin typeface="Times New Roman" pitchFamily="18" charset="0"/>
              </a:rPr>
              <a:t>kính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</a:rPr>
              <a:t>vuông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</a:rPr>
              <a:t>góc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  <a:latin typeface="Times New Roman" pitchFamily="18" charset="0"/>
              </a:rPr>
              <a:t>với</a:t>
            </a:r>
            <a:r>
              <a:rPr lang="en-US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  <a:latin typeface="Times New Roman" pitchFamily="18" charset="0"/>
              </a:rPr>
              <a:t>một</a:t>
            </a:r>
            <a:r>
              <a:rPr lang="en-US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  <a:latin typeface="Times New Roman" pitchFamily="18" charset="0"/>
              </a:rPr>
              <a:t>dây</a:t>
            </a:r>
            <a:r>
              <a:rPr lang="en-US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  <a:latin typeface="Times New Roman" pitchFamily="18" charset="0"/>
              </a:rPr>
              <a:t>thì</a:t>
            </a:r>
            <a:r>
              <a:rPr lang="en-US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  <a:latin typeface="Times New Roman" pitchFamily="18" charset="0"/>
              </a:rPr>
              <a:t>đi</a:t>
            </a:r>
            <a:r>
              <a:rPr lang="en-US" b="1" dirty="0" smtClean="0">
                <a:solidFill>
                  <a:srgbClr val="0000FF"/>
                </a:solidFill>
                <a:latin typeface="Times New Roman" pitchFamily="18" charset="0"/>
              </a:rPr>
              <a:t> qua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</a:rPr>
              <a:t>trung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</a:rPr>
              <a:t>điểm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  <a:latin typeface="Times New Roman" pitchFamily="18" charset="0"/>
              </a:rPr>
              <a:t>của</a:t>
            </a:r>
            <a:r>
              <a:rPr lang="en-US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  <a:latin typeface="Times New Roman" pitchFamily="18" charset="0"/>
              </a:rPr>
              <a:t>dây</a:t>
            </a:r>
            <a:r>
              <a:rPr lang="en-US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  <a:latin typeface="Times New Roman" pitchFamily="18" charset="0"/>
              </a:rPr>
              <a:t>ấy</a:t>
            </a:r>
            <a:r>
              <a:rPr lang="en-US" b="1" dirty="0" smtClean="0">
                <a:solidFill>
                  <a:srgbClr val="0000FF"/>
                </a:solidFill>
                <a:latin typeface="Times New Roman" pitchFamily="18" charset="0"/>
              </a:rPr>
              <a:t/>
            </a:r>
            <a:br>
              <a:rPr lang="en-US" b="1" dirty="0" smtClean="0">
                <a:solidFill>
                  <a:srgbClr val="0000FF"/>
                </a:solidFill>
                <a:latin typeface="Times New Roman" pitchFamily="18" charset="0"/>
              </a:rPr>
            </a:b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4"/>
          <p:cNvGrpSpPr>
            <a:grpSpLocks/>
          </p:cNvGrpSpPr>
          <p:nvPr/>
        </p:nvGrpSpPr>
        <p:grpSpPr bwMode="auto">
          <a:xfrm>
            <a:off x="152400" y="1066800"/>
            <a:ext cx="8686800" cy="3170238"/>
            <a:chOff x="96" y="672"/>
            <a:chExt cx="5472" cy="1997"/>
          </a:xfrm>
        </p:grpSpPr>
        <p:sp>
          <p:nvSpPr>
            <p:cNvPr id="5" name="Text Box 6"/>
            <p:cNvSpPr txBox="1">
              <a:spLocks noChangeArrowheads="1"/>
            </p:cNvSpPr>
            <p:nvPr/>
          </p:nvSpPr>
          <p:spPr bwMode="auto">
            <a:xfrm>
              <a:off x="96" y="672"/>
              <a:ext cx="528" cy="516"/>
            </a:xfrm>
            <a:prstGeom prst="rect">
              <a:avLst/>
            </a:prstGeom>
            <a:noFill/>
            <a:ln w="57150" cmpd="thinThick">
              <a:solidFill>
                <a:srgbClr val="CC00CC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4400">
                  <a:solidFill>
                    <a:srgbClr val="FF0000"/>
                  </a:solidFill>
                </a:rPr>
                <a:t>?1</a:t>
              </a:r>
            </a:p>
          </p:txBody>
        </p:sp>
        <p:sp>
          <p:nvSpPr>
            <p:cNvPr id="6" name="Text Box 7"/>
            <p:cNvSpPr txBox="1">
              <a:spLocks noChangeArrowheads="1"/>
            </p:cNvSpPr>
            <p:nvPr/>
          </p:nvSpPr>
          <p:spPr bwMode="auto">
            <a:xfrm>
              <a:off x="720" y="672"/>
              <a:ext cx="4848" cy="19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just"/>
              <a:r>
                <a:rPr lang="en-US" sz="4000" b="1" i="1" dirty="0" err="1">
                  <a:solidFill>
                    <a:srgbClr val="3333FF"/>
                  </a:solidFill>
                  <a:latin typeface="VNI-Meli" pitchFamily="2" charset="0"/>
                  <a:cs typeface="Times New Roman" pitchFamily="18" charset="0"/>
                </a:rPr>
                <a:t>Haõy</a:t>
              </a:r>
              <a:r>
                <a:rPr lang="en-US" sz="4000" b="1" i="1" dirty="0">
                  <a:solidFill>
                    <a:srgbClr val="3333FF"/>
                  </a:solidFill>
                  <a:latin typeface="VNI-Meli" pitchFamily="2" charset="0"/>
                  <a:cs typeface="Times New Roman" pitchFamily="18" charset="0"/>
                </a:rPr>
                <a:t> </a:t>
              </a:r>
              <a:r>
                <a:rPr lang="en-US" sz="4000" b="1" i="1" dirty="0" err="1">
                  <a:solidFill>
                    <a:srgbClr val="3333FF"/>
                  </a:solidFill>
                  <a:latin typeface="VNI-Meli" pitchFamily="2" charset="0"/>
                  <a:cs typeface="Times New Roman" pitchFamily="18" charset="0"/>
                </a:rPr>
                <a:t>ñöa</a:t>
              </a:r>
              <a:r>
                <a:rPr lang="en-US" sz="4000" b="1" i="1" dirty="0">
                  <a:solidFill>
                    <a:srgbClr val="3333FF"/>
                  </a:solidFill>
                  <a:latin typeface="VNI-Meli" pitchFamily="2" charset="0"/>
                  <a:cs typeface="Times New Roman" pitchFamily="18" charset="0"/>
                </a:rPr>
                <a:t> </a:t>
              </a:r>
              <a:r>
                <a:rPr lang="en-US" sz="4000" b="1" i="1" dirty="0" err="1">
                  <a:solidFill>
                    <a:srgbClr val="3333FF"/>
                  </a:solidFill>
                  <a:latin typeface="VNI-Meli" pitchFamily="2" charset="0"/>
                  <a:cs typeface="Times New Roman" pitchFamily="18" charset="0"/>
                </a:rPr>
                <a:t>ra</a:t>
              </a:r>
              <a:r>
                <a:rPr lang="en-US" sz="4000" b="1" i="1" dirty="0">
                  <a:solidFill>
                    <a:srgbClr val="3333FF"/>
                  </a:solidFill>
                  <a:latin typeface="VNI-Meli" pitchFamily="2" charset="0"/>
                  <a:cs typeface="Times New Roman" pitchFamily="18" charset="0"/>
                </a:rPr>
                <a:t> </a:t>
              </a:r>
              <a:r>
                <a:rPr lang="en-US" sz="4000" b="1" i="1" dirty="0" err="1">
                  <a:solidFill>
                    <a:srgbClr val="3333FF"/>
                  </a:solidFill>
                  <a:latin typeface="VNI-Meli" pitchFamily="2" charset="0"/>
                  <a:cs typeface="Times New Roman" pitchFamily="18" charset="0"/>
                </a:rPr>
                <a:t>moät</a:t>
              </a:r>
              <a:r>
                <a:rPr lang="en-US" sz="4000" b="1" i="1" dirty="0">
                  <a:solidFill>
                    <a:srgbClr val="3333FF"/>
                  </a:solidFill>
                  <a:latin typeface="VNI-Meli" pitchFamily="2" charset="0"/>
                  <a:cs typeface="Times New Roman" pitchFamily="18" charset="0"/>
                </a:rPr>
                <a:t> </a:t>
              </a:r>
              <a:r>
                <a:rPr lang="en-US" sz="4000" b="1" i="1" dirty="0" err="1">
                  <a:solidFill>
                    <a:srgbClr val="3333FF"/>
                  </a:solidFill>
                  <a:latin typeface="VNI-Meli" pitchFamily="2" charset="0"/>
                  <a:cs typeface="Times New Roman" pitchFamily="18" charset="0"/>
                </a:rPr>
                <a:t>ví</a:t>
              </a:r>
              <a:r>
                <a:rPr lang="en-US" sz="4000" b="1" i="1" dirty="0">
                  <a:solidFill>
                    <a:srgbClr val="3333FF"/>
                  </a:solidFill>
                  <a:latin typeface="VNI-Meli" pitchFamily="2" charset="0"/>
                  <a:cs typeface="Times New Roman" pitchFamily="18" charset="0"/>
                </a:rPr>
                <a:t> </a:t>
              </a:r>
              <a:r>
                <a:rPr lang="en-US" sz="4000" b="1" i="1" dirty="0" err="1">
                  <a:solidFill>
                    <a:srgbClr val="3333FF"/>
                  </a:solidFill>
                  <a:latin typeface="VNI-Meli" pitchFamily="2" charset="0"/>
                  <a:cs typeface="Times New Roman" pitchFamily="18" charset="0"/>
                </a:rPr>
                <a:t>duï</a:t>
              </a:r>
              <a:r>
                <a:rPr lang="en-US" sz="4000" b="1" i="1" dirty="0">
                  <a:solidFill>
                    <a:srgbClr val="3333FF"/>
                  </a:solidFill>
                  <a:latin typeface="VNI-Meli" pitchFamily="2" charset="0"/>
                  <a:cs typeface="Times New Roman" pitchFamily="18" charset="0"/>
                </a:rPr>
                <a:t> </a:t>
              </a:r>
              <a:r>
                <a:rPr lang="en-US" sz="4000" b="1" i="1" dirty="0" err="1">
                  <a:solidFill>
                    <a:srgbClr val="3333FF"/>
                  </a:solidFill>
                  <a:latin typeface="VNI-Meli" pitchFamily="2" charset="0"/>
                  <a:cs typeface="Times New Roman" pitchFamily="18" charset="0"/>
                </a:rPr>
                <a:t>ñeå</a:t>
              </a:r>
              <a:r>
                <a:rPr lang="en-US" sz="4000" b="1" i="1" dirty="0">
                  <a:solidFill>
                    <a:srgbClr val="3333FF"/>
                  </a:solidFill>
                  <a:latin typeface="VNI-Meli" pitchFamily="2" charset="0"/>
                  <a:cs typeface="Times New Roman" pitchFamily="18" charset="0"/>
                </a:rPr>
                <a:t> </a:t>
              </a:r>
              <a:r>
                <a:rPr lang="en-US" sz="4000" b="1" i="1" dirty="0" err="1">
                  <a:solidFill>
                    <a:srgbClr val="3333FF"/>
                  </a:solidFill>
                  <a:latin typeface="VNI-Meli" pitchFamily="2" charset="0"/>
                  <a:cs typeface="Times New Roman" pitchFamily="18" charset="0"/>
                </a:rPr>
                <a:t>chöùng</a:t>
              </a:r>
              <a:r>
                <a:rPr lang="en-US" sz="4000" b="1" i="1" dirty="0">
                  <a:solidFill>
                    <a:srgbClr val="3333FF"/>
                  </a:solidFill>
                  <a:latin typeface="VNI-Meli" pitchFamily="2" charset="0"/>
                  <a:cs typeface="Times New Roman" pitchFamily="18" charset="0"/>
                </a:rPr>
                <a:t> </a:t>
              </a:r>
              <a:r>
                <a:rPr lang="en-US" sz="4000" b="1" i="1" dirty="0" err="1">
                  <a:solidFill>
                    <a:srgbClr val="3333FF"/>
                  </a:solidFill>
                  <a:latin typeface="VNI-Meli" pitchFamily="2" charset="0"/>
                  <a:cs typeface="Times New Roman" pitchFamily="18" charset="0"/>
                </a:rPr>
                <a:t>toû</a:t>
              </a:r>
              <a:r>
                <a:rPr lang="en-US" sz="4000" b="1" i="1" dirty="0">
                  <a:solidFill>
                    <a:srgbClr val="3333FF"/>
                  </a:solidFill>
                  <a:latin typeface="VNI-Meli" pitchFamily="2" charset="0"/>
                  <a:cs typeface="Times New Roman" pitchFamily="18" charset="0"/>
                </a:rPr>
                <a:t> </a:t>
              </a:r>
              <a:r>
                <a:rPr lang="en-US" sz="4000" b="1" i="1" dirty="0" err="1">
                  <a:solidFill>
                    <a:srgbClr val="3333FF"/>
                  </a:solidFill>
                  <a:latin typeface="VNI-Meli" pitchFamily="2" charset="0"/>
                  <a:cs typeface="Times New Roman" pitchFamily="18" charset="0"/>
                </a:rPr>
                <a:t>raèng</a:t>
              </a:r>
              <a:r>
                <a:rPr lang="en-US" sz="4000" b="1" i="1" dirty="0">
                  <a:solidFill>
                    <a:srgbClr val="3333FF"/>
                  </a:solidFill>
                  <a:latin typeface="VNI-Meli" pitchFamily="2" charset="0"/>
                  <a:cs typeface="Times New Roman" pitchFamily="18" charset="0"/>
                </a:rPr>
                <a:t> </a:t>
              </a:r>
              <a:r>
                <a:rPr lang="en-US" sz="4000" b="1" i="1" dirty="0" err="1">
                  <a:solidFill>
                    <a:srgbClr val="3333FF"/>
                  </a:solidFill>
                  <a:latin typeface="VNI-Meli" pitchFamily="2" charset="0"/>
                  <a:cs typeface="Times New Roman" pitchFamily="18" charset="0"/>
                </a:rPr>
                <a:t>ñöôøng</a:t>
              </a:r>
              <a:r>
                <a:rPr lang="en-US" sz="4000" b="1" i="1" dirty="0">
                  <a:solidFill>
                    <a:srgbClr val="3333FF"/>
                  </a:solidFill>
                  <a:latin typeface="VNI-Meli" pitchFamily="2" charset="0"/>
                  <a:cs typeface="Times New Roman" pitchFamily="18" charset="0"/>
                </a:rPr>
                <a:t> </a:t>
              </a:r>
              <a:r>
                <a:rPr lang="en-US" sz="4000" b="1" i="1" dirty="0" err="1">
                  <a:solidFill>
                    <a:srgbClr val="3333FF"/>
                  </a:solidFill>
                  <a:latin typeface="VNI-Meli" pitchFamily="2" charset="0"/>
                  <a:cs typeface="Times New Roman" pitchFamily="18" charset="0"/>
                </a:rPr>
                <a:t>kính</a:t>
              </a:r>
              <a:r>
                <a:rPr lang="en-US" sz="4000" b="1" i="1" dirty="0">
                  <a:solidFill>
                    <a:srgbClr val="3333FF"/>
                  </a:solidFill>
                  <a:latin typeface="VNI-Meli" pitchFamily="2" charset="0"/>
                  <a:cs typeface="Times New Roman" pitchFamily="18" charset="0"/>
                </a:rPr>
                <a:t> </a:t>
              </a:r>
              <a:r>
                <a:rPr lang="en-US" sz="4000" b="1" i="1" dirty="0" err="1">
                  <a:solidFill>
                    <a:srgbClr val="3333FF"/>
                  </a:solidFill>
                  <a:latin typeface="VNI-Meli" pitchFamily="2" charset="0"/>
                  <a:cs typeface="Times New Roman" pitchFamily="18" charset="0"/>
                </a:rPr>
                <a:t>ñi</a:t>
              </a:r>
              <a:r>
                <a:rPr lang="en-US" sz="4000" b="1" i="1" dirty="0">
                  <a:solidFill>
                    <a:srgbClr val="3333FF"/>
                  </a:solidFill>
                  <a:latin typeface="VNI-Meli" pitchFamily="2" charset="0"/>
                  <a:cs typeface="Times New Roman" pitchFamily="18" charset="0"/>
                </a:rPr>
                <a:t> qua </a:t>
              </a:r>
              <a:r>
                <a:rPr lang="en-US" sz="4000" b="1" i="1" dirty="0" err="1">
                  <a:solidFill>
                    <a:srgbClr val="3333FF"/>
                  </a:solidFill>
                  <a:latin typeface="VNI-Meli" pitchFamily="2" charset="0"/>
                  <a:cs typeface="Times New Roman" pitchFamily="18" charset="0"/>
                </a:rPr>
                <a:t>trung</a:t>
              </a:r>
              <a:r>
                <a:rPr lang="en-US" sz="4000" b="1" i="1" dirty="0">
                  <a:solidFill>
                    <a:srgbClr val="3333FF"/>
                  </a:solidFill>
                  <a:latin typeface="VNI-Meli" pitchFamily="2" charset="0"/>
                  <a:cs typeface="Times New Roman" pitchFamily="18" charset="0"/>
                </a:rPr>
                <a:t> </a:t>
              </a:r>
              <a:r>
                <a:rPr lang="en-US" sz="4000" b="1" i="1" dirty="0" err="1">
                  <a:solidFill>
                    <a:srgbClr val="3333FF"/>
                  </a:solidFill>
                  <a:latin typeface="VNI-Meli" pitchFamily="2" charset="0"/>
                  <a:cs typeface="Times New Roman" pitchFamily="18" charset="0"/>
                </a:rPr>
                <a:t>ñieåm</a:t>
              </a:r>
              <a:r>
                <a:rPr lang="en-US" sz="4000" b="1" i="1" dirty="0">
                  <a:solidFill>
                    <a:srgbClr val="3333FF"/>
                  </a:solidFill>
                  <a:latin typeface="VNI-Meli" pitchFamily="2" charset="0"/>
                  <a:cs typeface="Times New Roman" pitchFamily="18" charset="0"/>
                </a:rPr>
                <a:t> </a:t>
              </a:r>
              <a:r>
                <a:rPr lang="en-US" sz="4000" b="1" i="1" dirty="0" err="1">
                  <a:solidFill>
                    <a:srgbClr val="3333FF"/>
                  </a:solidFill>
                  <a:latin typeface="VNI-Meli" pitchFamily="2" charset="0"/>
                  <a:cs typeface="Times New Roman" pitchFamily="18" charset="0"/>
                </a:rPr>
                <a:t>cuûa</a:t>
              </a:r>
              <a:r>
                <a:rPr lang="en-US" sz="4000" b="1" i="1" dirty="0">
                  <a:solidFill>
                    <a:srgbClr val="3333FF"/>
                  </a:solidFill>
                  <a:latin typeface="VNI-Meli" pitchFamily="2" charset="0"/>
                  <a:cs typeface="Times New Roman" pitchFamily="18" charset="0"/>
                </a:rPr>
                <a:t> </a:t>
              </a:r>
              <a:r>
                <a:rPr lang="en-US" sz="4000" b="1" i="1" dirty="0" err="1">
                  <a:solidFill>
                    <a:srgbClr val="3333FF"/>
                  </a:solidFill>
                  <a:latin typeface="VNI-Meli" pitchFamily="2" charset="0"/>
                  <a:cs typeface="Times New Roman" pitchFamily="18" charset="0"/>
                </a:rPr>
                <a:t>moät</a:t>
              </a:r>
              <a:r>
                <a:rPr lang="en-US" sz="4000" b="1" i="1" dirty="0">
                  <a:solidFill>
                    <a:srgbClr val="3333FF"/>
                  </a:solidFill>
                  <a:latin typeface="VNI-Meli" pitchFamily="2" charset="0"/>
                  <a:cs typeface="Times New Roman" pitchFamily="18" charset="0"/>
                </a:rPr>
                <a:t> </a:t>
              </a:r>
              <a:r>
                <a:rPr lang="en-US" sz="4000" b="1" i="1" dirty="0" err="1">
                  <a:solidFill>
                    <a:srgbClr val="3333FF"/>
                  </a:solidFill>
                  <a:latin typeface="VNI-Meli" pitchFamily="2" charset="0"/>
                  <a:cs typeface="Times New Roman" pitchFamily="18" charset="0"/>
                </a:rPr>
                <a:t>daây</a:t>
              </a:r>
              <a:r>
                <a:rPr lang="en-US" sz="4000" b="1" i="1" dirty="0">
                  <a:solidFill>
                    <a:srgbClr val="3333FF"/>
                  </a:solidFill>
                  <a:latin typeface="VNI-Meli" pitchFamily="2" charset="0"/>
                  <a:cs typeface="Times New Roman" pitchFamily="18" charset="0"/>
                </a:rPr>
                <a:t> </a:t>
              </a:r>
              <a:r>
                <a:rPr lang="en-US" sz="4000" b="1" i="1" dirty="0" err="1">
                  <a:solidFill>
                    <a:srgbClr val="3333FF"/>
                  </a:solidFill>
                  <a:latin typeface="VNI-Meli" pitchFamily="2" charset="0"/>
                  <a:cs typeface="Times New Roman" pitchFamily="18" charset="0"/>
                </a:rPr>
                <a:t>coù</a:t>
              </a:r>
              <a:r>
                <a:rPr lang="en-US" sz="4000" b="1" i="1" dirty="0">
                  <a:solidFill>
                    <a:srgbClr val="3333FF"/>
                  </a:solidFill>
                  <a:latin typeface="VNI-Meli" pitchFamily="2" charset="0"/>
                  <a:cs typeface="Times New Roman" pitchFamily="18" charset="0"/>
                </a:rPr>
                <a:t> </a:t>
              </a:r>
              <a:r>
                <a:rPr lang="en-US" sz="4000" b="1" i="1" dirty="0" err="1">
                  <a:solidFill>
                    <a:srgbClr val="3333FF"/>
                  </a:solidFill>
                  <a:latin typeface="VNI-Meli" pitchFamily="2" charset="0"/>
                  <a:cs typeface="Times New Roman" pitchFamily="18" charset="0"/>
                </a:rPr>
                <a:t>theå</a:t>
              </a:r>
              <a:r>
                <a:rPr lang="en-US" sz="4000" b="1" i="1" dirty="0">
                  <a:solidFill>
                    <a:srgbClr val="3333FF"/>
                  </a:solidFill>
                  <a:latin typeface="VNI-Meli" pitchFamily="2" charset="0"/>
                  <a:cs typeface="Times New Roman" pitchFamily="18" charset="0"/>
                </a:rPr>
                <a:t> </a:t>
              </a:r>
              <a:r>
                <a:rPr lang="en-US" sz="4000" b="1" i="1" dirty="0" err="1">
                  <a:solidFill>
                    <a:srgbClr val="3333FF"/>
                  </a:solidFill>
                  <a:latin typeface="VNI-Meli" pitchFamily="2" charset="0"/>
                  <a:cs typeface="Times New Roman" pitchFamily="18" charset="0"/>
                </a:rPr>
                <a:t>khoâng</a:t>
              </a:r>
              <a:r>
                <a:rPr lang="en-US" sz="4000" b="1" i="1" dirty="0">
                  <a:solidFill>
                    <a:srgbClr val="3333FF"/>
                  </a:solidFill>
                  <a:latin typeface="VNI-Meli" pitchFamily="2" charset="0"/>
                  <a:cs typeface="Times New Roman" pitchFamily="18" charset="0"/>
                </a:rPr>
                <a:t> </a:t>
              </a:r>
              <a:r>
                <a:rPr lang="en-US" sz="4000" b="1" i="1" dirty="0" err="1">
                  <a:solidFill>
                    <a:srgbClr val="3333FF"/>
                  </a:solidFill>
                  <a:latin typeface="VNI-Meli" pitchFamily="2" charset="0"/>
                  <a:cs typeface="Times New Roman" pitchFamily="18" charset="0"/>
                </a:rPr>
                <a:t>vuoâng</a:t>
              </a:r>
              <a:r>
                <a:rPr lang="en-US" sz="4000" b="1" i="1" dirty="0">
                  <a:solidFill>
                    <a:srgbClr val="3333FF"/>
                  </a:solidFill>
                  <a:latin typeface="VNI-Meli" pitchFamily="2" charset="0"/>
                  <a:cs typeface="Times New Roman" pitchFamily="18" charset="0"/>
                </a:rPr>
                <a:t> </a:t>
              </a:r>
              <a:r>
                <a:rPr lang="en-US" sz="4000" b="1" i="1" dirty="0" err="1">
                  <a:solidFill>
                    <a:srgbClr val="3333FF"/>
                  </a:solidFill>
                  <a:latin typeface="VNI-Meli" pitchFamily="2" charset="0"/>
                  <a:cs typeface="Times New Roman" pitchFamily="18" charset="0"/>
                </a:rPr>
                <a:t>goùc</a:t>
              </a:r>
              <a:r>
                <a:rPr lang="en-US" sz="4000" b="1" i="1" dirty="0">
                  <a:solidFill>
                    <a:srgbClr val="3333FF"/>
                  </a:solidFill>
                  <a:latin typeface="VNI-Meli" pitchFamily="2" charset="0"/>
                  <a:cs typeface="Times New Roman" pitchFamily="18" charset="0"/>
                </a:rPr>
                <a:t> </a:t>
              </a:r>
              <a:r>
                <a:rPr lang="en-US" sz="4000" b="1" i="1" dirty="0" err="1">
                  <a:solidFill>
                    <a:srgbClr val="3333FF"/>
                  </a:solidFill>
                  <a:latin typeface="VNI-Meli" pitchFamily="2" charset="0"/>
                  <a:cs typeface="Times New Roman" pitchFamily="18" charset="0"/>
                </a:rPr>
                <a:t>vôùi</a:t>
              </a:r>
              <a:r>
                <a:rPr lang="en-US" sz="4000" b="1" i="1" dirty="0">
                  <a:solidFill>
                    <a:srgbClr val="3333FF"/>
                  </a:solidFill>
                  <a:latin typeface="VNI-Meli" pitchFamily="2" charset="0"/>
                  <a:cs typeface="Times New Roman" pitchFamily="18" charset="0"/>
                </a:rPr>
                <a:t> </a:t>
              </a:r>
              <a:r>
                <a:rPr lang="en-US" sz="4000" b="1" i="1" dirty="0" err="1">
                  <a:solidFill>
                    <a:srgbClr val="3333FF"/>
                  </a:solidFill>
                  <a:latin typeface="VNI-Meli" pitchFamily="2" charset="0"/>
                  <a:cs typeface="Times New Roman" pitchFamily="18" charset="0"/>
                </a:rPr>
                <a:t>daây</a:t>
              </a:r>
              <a:r>
                <a:rPr lang="en-US" sz="4000" b="1" i="1" dirty="0">
                  <a:solidFill>
                    <a:srgbClr val="3333FF"/>
                  </a:solidFill>
                  <a:latin typeface="VNI-Meli" pitchFamily="2" charset="0"/>
                  <a:cs typeface="Times New Roman" pitchFamily="18" charset="0"/>
                </a:rPr>
                <a:t> </a:t>
              </a:r>
              <a:r>
                <a:rPr lang="en-US" sz="4000" b="1" i="1" dirty="0" err="1">
                  <a:solidFill>
                    <a:srgbClr val="3333FF"/>
                  </a:solidFill>
                  <a:latin typeface="VNI-Meli" pitchFamily="2" charset="0"/>
                  <a:cs typeface="Times New Roman" pitchFamily="18" charset="0"/>
                </a:rPr>
                <a:t>aáy</a:t>
              </a:r>
              <a:r>
                <a:rPr lang="en-US" sz="4000" b="1" i="1" dirty="0">
                  <a:solidFill>
                    <a:srgbClr val="3333FF"/>
                  </a:solidFill>
                  <a:latin typeface="VNI-Meli" pitchFamily="2" charset="0"/>
                  <a:cs typeface="Times New Roman" pitchFamily="18" charset="0"/>
                </a:rPr>
                <a:t>. 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2000240"/>
          </a:xfrm>
        </p:spPr>
        <p:txBody>
          <a:bodyPr>
            <a:normAutofit fontScale="90000"/>
          </a:bodyPr>
          <a:lstStyle/>
          <a:p>
            <a:pPr algn="l"/>
            <a:r>
              <a:rPr lang="en-US" sz="4000" b="1" u="sng" dirty="0" err="1" smtClean="0">
                <a:solidFill>
                  <a:srgbClr val="0000FF"/>
                </a:solidFill>
                <a:latin typeface="Times New Roman" pitchFamily="18" charset="0"/>
              </a:rPr>
              <a:t>Định</a:t>
            </a:r>
            <a:r>
              <a:rPr lang="en-US" sz="4000" b="1" u="sng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4000" b="1" u="sng" dirty="0" err="1" smtClean="0">
                <a:solidFill>
                  <a:srgbClr val="0000FF"/>
                </a:solidFill>
                <a:latin typeface="Times New Roman" pitchFamily="18" charset="0"/>
              </a:rPr>
              <a:t>lí</a:t>
            </a:r>
            <a:r>
              <a:rPr lang="en-US" sz="4000" b="1" u="sng" dirty="0" smtClean="0">
                <a:solidFill>
                  <a:srgbClr val="0000FF"/>
                </a:solidFill>
                <a:latin typeface="Times New Roman" pitchFamily="18" charset="0"/>
              </a:rPr>
              <a:t> 3</a:t>
            </a:r>
            <a:r>
              <a:rPr lang="en-US" sz="4000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FF"/>
                </a:solidFill>
                <a:latin typeface="Times New Roman" pitchFamily="18" charset="0"/>
              </a:rPr>
              <a:t>Trong</a:t>
            </a:r>
            <a:r>
              <a:rPr lang="en-US" sz="4000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FF"/>
                </a:solidFill>
                <a:latin typeface="Times New Roman" pitchFamily="18" charset="0"/>
              </a:rPr>
              <a:t>một</a:t>
            </a:r>
            <a:r>
              <a:rPr lang="en-US" sz="4000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FF"/>
                </a:solidFill>
                <a:latin typeface="Times New Roman" pitchFamily="18" charset="0"/>
              </a:rPr>
              <a:t>đường</a:t>
            </a:r>
            <a:r>
              <a:rPr lang="en-US" sz="4000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FF"/>
                </a:solidFill>
                <a:latin typeface="Times New Roman" pitchFamily="18" charset="0"/>
              </a:rPr>
              <a:t>tròn</a:t>
            </a:r>
            <a:r>
              <a:rPr lang="en-US" sz="4000" b="1" dirty="0" smtClean="0">
                <a:solidFill>
                  <a:srgbClr val="0000FF"/>
                </a:solidFill>
                <a:latin typeface="Times New Roman" pitchFamily="18" charset="0"/>
              </a:rPr>
              <a:t>, </a:t>
            </a:r>
            <a:r>
              <a:rPr lang="en-US" sz="4000" b="1" dirty="0" err="1" smtClean="0">
                <a:solidFill>
                  <a:srgbClr val="0000FF"/>
                </a:solidFill>
                <a:latin typeface="Times New Roman" pitchFamily="18" charset="0"/>
              </a:rPr>
              <a:t>đường</a:t>
            </a:r>
            <a:r>
              <a:rPr lang="en-US" sz="4000" b="1" dirty="0" smtClean="0">
                <a:solidFill>
                  <a:srgbClr val="0000FF"/>
                </a:solidFill>
                <a:latin typeface="Times New Roman" pitchFamily="18" charset="0"/>
              </a:rPr>
              <a:t>  </a:t>
            </a:r>
            <a:r>
              <a:rPr lang="en-US" sz="4000" b="1" dirty="0" err="1" smtClean="0">
                <a:solidFill>
                  <a:srgbClr val="0000FF"/>
                </a:solidFill>
                <a:latin typeface="Times New Roman" pitchFamily="18" charset="0"/>
              </a:rPr>
              <a:t>kính</a:t>
            </a:r>
            <a:r>
              <a:rPr lang="en-US" sz="4000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FF"/>
                </a:solidFill>
                <a:latin typeface="Times New Roman" pitchFamily="18" charset="0"/>
              </a:rPr>
              <a:t>đi</a:t>
            </a:r>
            <a:r>
              <a:rPr lang="en-US" sz="4000" b="1" dirty="0" smtClean="0">
                <a:solidFill>
                  <a:srgbClr val="0000FF"/>
                </a:solidFill>
                <a:latin typeface="Times New Roman" pitchFamily="18" charset="0"/>
              </a:rPr>
              <a:t> qua </a:t>
            </a:r>
            <a:r>
              <a:rPr lang="en-US" sz="4000" b="1" dirty="0" err="1" smtClean="0">
                <a:solidFill>
                  <a:srgbClr val="0000FF"/>
                </a:solidFill>
                <a:latin typeface="Times New Roman" pitchFamily="18" charset="0"/>
              </a:rPr>
              <a:t>trung</a:t>
            </a:r>
            <a:r>
              <a:rPr lang="en-US" sz="4000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FF"/>
                </a:solidFill>
                <a:latin typeface="Times New Roman" pitchFamily="18" charset="0"/>
              </a:rPr>
              <a:t>điểm</a:t>
            </a:r>
            <a:r>
              <a:rPr lang="en-US" sz="4000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FF"/>
                </a:solidFill>
                <a:latin typeface="Times New Roman" pitchFamily="18" charset="0"/>
              </a:rPr>
              <a:t>của</a:t>
            </a:r>
            <a:r>
              <a:rPr lang="en-US" sz="4000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FF"/>
                </a:solidFill>
                <a:latin typeface="Times New Roman" pitchFamily="18" charset="0"/>
              </a:rPr>
              <a:t>một</a:t>
            </a:r>
            <a:r>
              <a:rPr lang="en-US" sz="4000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</a:rPr>
              <a:t>dây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</a:rPr>
              <a:t>không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</a:rPr>
              <a:t>đi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</a:rPr>
              <a:t> qua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</a:rPr>
              <a:t>tâm</a:t>
            </a:r>
            <a:r>
              <a:rPr lang="en-US" sz="4000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FF"/>
                </a:solidFill>
                <a:latin typeface="Times New Roman" pitchFamily="18" charset="0"/>
              </a:rPr>
              <a:t>thì</a:t>
            </a:r>
            <a:r>
              <a:rPr lang="en-US" sz="4000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FF"/>
                </a:solidFill>
                <a:latin typeface="Times New Roman" pitchFamily="18" charset="0"/>
              </a:rPr>
              <a:t>vuông</a:t>
            </a:r>
            <a:r>
              <a:rPr lang="en-US" sz="4000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FF"/>
                </a:solidFill>
                <a:latin typeface="Times New Roman" pitchFamily="18" charset="0"/>
              </a:rPr>
              <a:t>góc</a:t>
            </a:r>
            <a:r>
              <a:rPr lang="en-US" sz="4000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FF"/>
                </a:solidFill>
                <a:latin typeface="Times New Roman" pitchFamily="18" charset="0"/>
              </a:rPr>
              <a:t>với</a:t>
            </a:r>
            <a:r>
              <a:rPr lang="en-US" sz="4000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FF"/>
                </a:solidFill>
                <a:latin typeface="Times New Roman" pitchFamily="18" charset="0"/>
              </a:rPr>
              <a:t>dây</a:t>
            </a:r>
            <a:r>
              <a:rPr lang="en-US" sz="4000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FF"/>
                </a:solidFill>
                <a:latin typeface="Times New Roman" pitchFamily="18" charset="0"/>
              </a:rPr>
              <a:t>ấy</a:t>
            </a:r>
            <a:endParaRPr lang="en-US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357322"/>
            <a:ext cx="5500694" cy="2071678"/>
          </a:xfrm>
        </p:spPr>
        <p:txBody>
          <a:bodyPr>
            <a:normAutofit fontScale="90000"/>
          </a:bodyPr>
          <a:lstStyle/>
          <a:p>
            <a:pPr algn="l"/>
            <a:r>
              <a:rPr lang="nl-NL" b="1" dirty="0" smtClean="0"/>
              <a:t>?2: Cho </a:t>
            </a:r>
            <a:r>
              <a:rPr lang="nl-NL" b="1" dirty="0"/>
              <a:t>(</a:t>
            </a:r>
            <a:r>
              <a:rPr lang="nl-NL" b="1" dirty="0" smtClean="0"/>
              <a:t>O;R) OA </a:t>
            </a:r>
            <a:r>
              <a:rPr lang="nl-NL" b="1" dirty="0"/>
              <a:t>= </a:t>
            </a:r>
            <a:r>
              <a:rPr lang="nl-NL" b="1" dirty="0" smtClean="0"/>
              <a:t>13cm, OM </a:t>
            </a:r>
            <a:r>
              <a:rPr lang="nl-NL" b="1" dirty="0"/>
              <a:t>= </a:t>
            </a:r>
            <a:r>
              <a:rPr lang="nl-NL" b="1" dirty="0" smtClean="0"/>
              <a:t>5cm , AM </a:t>
            </a:r>
            <a:r>
              <a:rPr lang="nl-NL" b="1" dirty="0"/>
              <a:t>= </a:t>
            </a:r>
            <a:r>
              <a:rPr lang="nl-NL" b="1" dirty="0" smtClean="0"/>
              <a:t>MB</a:t>
            </a:r>
            <a:r>
              <a:rPr lang="en-US" b="1" dirty="0"/>
              <a:t/>
            </a:r>
            <a:br>
              <a:rPr lang="en-US" b="1" dirty="0"/>
            </a:br>
            <a:r>
              <a:rPr lang="nl-NL" b="1" dirty="0"/>
              <a:t>Tính  AB = ?</a:t>
            </a:r>
            <a:endParaRPr lang="en-US" b="1" dirty="0"/>
          </a:p>
        </p:txBody>
      </p:sp>
      <p:pic>
        <p:nvPicPr>
          <p:cNvPr id="22" name="Picture 2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57818" y="1071546"/>
            <a:ext cx="3448781" cy="32146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4"/>
            <a:ext cx="9144000" cy="2714644"/>
          </a:xfrm>
        </p:spPr>
        <p:txBody>
          <a:bodyPr>
            <a:noAutofit/>
          </a:bodyPr>
          <a:lstStyle/>
          <a:p>
            <a:pPr algn="l"/>
            <a:r>
              <a:rPr lang="nl-NL" sz="3900" b="1" dirty="0" smtClean="0">
                <a:solidFill>
                  <a:srgbClr val="C00000"/>
                </a:solidFill>
              </a:rPr>
              <a:t>Cho     ABC nhọn. </a:t>
            </a:r>
            <a:r>
              <a:rPr lang="nl-NL" sz="3900" b="1" dirty="0">
                <a:solidFill>
                  <a:srgbClr val="C00000"/>
                </a:solidFill>
              </a:rPr>
              <a:t>Vẽ (O) đường kính </a:t>
            </a:r>
            <a:r>
              <a:rPr lang="nl-NL" sz="3900" b="1" dirty="0" smtClean="0">
                <a:solidFill>
                  <a:srgbClr val="C00000"/>
                </a:solidFill>
              </a:rPr>
              <a:t>BC.(O) </a:t>
            </a:r>
            <a:r>
              <a:rPr lang="nl-NL" sz="3900" b="1" dirty="0">
                <a:solidFill>
                  <a:srgbClr val="C00000"/>
                </a:solidFill>
              </a:rPr>
              <a:t>cắt AB tại </a:t>
            </a:r>
            <a:r>
              <a:rPr lang="nl-NL" sz="3900" b="1" dirty="0" smtClean="0">
                <a:solidFill>
                  <a:srgbClr val="C00000"/>
                </a:solidFill>
              </a:rPr>
              <a:t>M, cắt </a:t>
            </a:r>
            <a:r>
              <a:rPr lang="nl-NL" sz="3900" b="1" dirty="0">
                <a:solidFill>
                  <a:srgbClr val="C00000"/>
                </a:solidFill>
              </a:rPr>
              <a:t>AC tại N . BN cắt CM tại </a:t>
            </a:r>
            <a:r>
              <a:rPr lang="nl-NL" sz="3900" b="1" dirty="0" smtClean="0">
                <a:solidFill>
                  <a:srgbClr val="C00000"/>
                </a:solidFill>
              </a:rPr>
              <a:t>H. </a:t>
            </a:r>
            <a:br>
              <a:rPr lang="nl-NL" sz="3900" b="1" dirty="0" smtClean="0">
                <a:solidFill>
                  <a:srgbClr val="C00000"/>
                </a:solidFill>
              </a:rPr>
            </a:br>
            <a:r>
              <a:rPr lang="nl-NL" sz="3900" b="1" dirty="0" smtClean="0">
                <a:solidFill>
                  <a:srgbClr val="C00000"/>
                </a:solidFill>
              </a:rPr>
              <a:t>a</a:t>
            </a:r>
            <a:r>
              <a:rPr lang="nl-NL" sz="3900" b="1" dirty="0">
                <a:solidFill>
                  <a:srgbClr val="C00000"/>
                </a:solidFill>
              </a:rPr>
              <a:t>) So sánh MN với BC</a:t>
            </a:r>
            <a:r>
              <a:rPr lang="en-US" sz="3900" b="1" dirty="0">
                <a:solidFill>
                  <a:srgbClr val="C00000"/>
                </a:solidFill>
              </a:rPr>
              <a:t/>
            </a:r>
            <a:br>
              <a:rPr lang="en-US" sz="3900" b="1" dirty="0">
                <a:solidFill>
                  <a:srgbClr val="C00000"/>
                </a:solidFill>
              </a:rPr>
            </a:br>
            <a:r>
              <a:rPr lang="nl-NL" sz="3900" b="1" dirty="0">
                <a:solidFill>
                  <a:srgbClr val="C00000"/>
                </a:solidFill>
              </a:rPr>
              <a:t>b</a:t>
            </a:r>
            <a:r>
              <a:rPr lang="nl-NL" sz="3900" b="1" dirty="0" smtClean="0">
                <a:solidFill>
                  <a:srgbClr val="C00000"/>
                </a:solidFill>
              </a:rPr>
              <a:t>)...</a:t>
            </a:r>
            <a:endParaRPr lang="en-US" sz="3900" b="1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894116" y="134622"/>
          <a:ext cx="490544" cy="579734"/>
        </p:xfrm>
        <a:graphic>
          <a:graphicData uri="http://schemas.openxmlformats.org/presentationml/2006/ole">
            <p:oleObj spid="_x0000_s2050" name="Equation" r:id="rId3" imgW="139680" imgH="1648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10.0&quot;&gt;&lt;object type=&quot;1&quot; unique_id=&quot;10001&quot;&gt;&lt;object type=&quot;8&quot; unique_id=&quot;10160&quot;&gt;&lt;/object&gt;&lt;object type=&quot;2&quot; unique_id=&quot;10161&quot;&gt;&lt;object type=&quot;3&quot; unique_id=&quot;10163&quot;&gt;&lt;property id=&quot;20148&quot; value=&quot;5&quot;/&gt;&lt;property id=&quot;20300&quot; value=&quot;Slide 3 - &amp;quot;BÀI TOÁN: Gọi AB là dây bất kỳ của đường tròn (O;R). Chứng minh AB      2R&amp;quot;&quot;/&gt;&lt;property id=&quot;20307&quot; value=&quot;257&quot;/&gt;&lt;/object&gt;&lt;object type=&quot;3&quot; unique_id=&quot;10164&quot;&gt;&lt;property id=&quot;20148&quot; value=&quot;5&quot;/&gt;&lt;property id=&quot;20300&quot; value=&quot;Slide 4 - &amp;quot;Định lí 1: Trong các dây của đường tròn,              dây lớn nhất là đường kính &amp;quot;&quot;/&gt;&lt;property id=&quot;20307&quot; value=&quot;258&quot;/&gt;&lt;/object&gt;&lt;object type=&quot;3&quot; unique_id=&quot;10165&quot;&gt;&lt;property id=&quot;20148&quot; value=&quot;5&quot;/&gt;&lt;property id=&quot;20300&quot; value=&quot;Slide 5 - &amp;quot;Định lí 2: Trong một đường tròn, đường kính vuông góc với một dây thì đi qua trung điểm của dây ấy &amp;quot;&quot;/&gt;&lt;property id=&quot;20307&quot; value=&quot;259&quot;/&gt;&lt;/object&gt;&lt;object type=&quot;3&quot; unique_id=&quot;10166&quot;&gt;&lt;property id=&quot;20148&quot; value=&quot;5&quot;/&gt;&lt;property id=&quot;20300&quot; value=&quot;Slide 7 - &amp;quot;Định lí 3 Trong một đường tròn, đường  kính đi qua trung điểm của một dây không đi qua tâm thì vuông góc với dây ấy&quot;/&gt;&lt;property id=&quot;20307&quot; value=&quot;260&quot;/&gt;&lt;/object&gt;&lt;object type=&quot;3&quot; unique_id=&quot;10167&quot;&gt;&lt;property id=&quot;20148&quot; value=&quot;5&quot;/&gt;&lt;property id=&quot;20300&quot; value=&quot;Slide 8 - &amp;quot;?2: Cho (O;R) OA = 13cm, OM = 5cm , AM = MB Tính  AB = ?&amp;quot;&quot;/&gt;&lt;property id=&quot;20307&quot; value=&quot;261&quot;/&gt;&lt;/object&gt;&lt;object type=&quot;3&quot; unique_id=&quot;10168&quot;&gt;&lt;property id=&quot;20148&quot; value=&quot;5&quot;/&gt;&lt;property id=&quot;20300&quot; value=&quot;Slide 9 - &amp;quot;Cho     ABC nhọn. Vẽ (O) đường kính BC.(O) cắt AB tại M, cắt AC tại N . BN cắt CM tại H.  a) So sánh MN với BC b)..&quot;/&gt;&lt;property id=&quot;20307&quot; value=&quot;262&quot;/&gt;&lt;/object&gt;&lt;object type=&quot;3&quot; unique_id=&quot;10169&quot;&gt;&lt;property id=&quot;20148&quot; value=&quot;5&quot;/&gt;&lt;property id=&quot;20300&quot; value=&quot;Slide 10&quot;/&gt;&lt;property id=&quot;20307&quot; value=&quot;263&quot;/&gt;&lt;/object&gt;&lt;object type=&quot;3&quot; unique_id=&quot;10211&quot;&gt;&lt;property id=&quot;20148&quot; value=&quot;5&quot;/&gt;&lt;property id=&quot;20300&quot; value=&quot;Slide 2 - &amp;quot; Cho (O) đường kính AB , dây cung  CD.  AB  CD tại I. Chứng minh   CI = ID &amp;quot;&quot;/&gt;&lt;property id=&quot;20307&quot; value=&quot;265&quot;/&gt;&lt;/object&gt;&lt;object type=&quot;3&quot; unique_id=&quot;10245&quot;&gt;&lt;property id=&quot;20148&quot; value=&quot;5&quot;/&gt;&lt;property id=&quot;20300&quot; value=&quot;Slide 1&quot;/&gt;&lt;property id=&quot;20307&quot; value=&quot;266&quot;/&gt;&lt;/object&gt;&lt;object type=&quot;3&quot; unique_id=&quot;10426&quot;&gt;&lt;property id=&quot;20148&quot; value=&quot;5&quot;/&gt;&lt;property id=&quot;20300&quot; value=&quot;Slide 6&quot;/&gt;&lt;property id=&quot;20307&quot; value=&quot;267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229</Words>
  <Application>Microsoft Office PowerPoint</Application>
  <PresentationFormat>On-screen Show (4:3)</PresentationFormat>
  <Paragraphs>18</Paragraphs>
  <Slides>10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Office Theme</vt:lpstr>
      <vt:lpstr>Equation</vt:lpstr>
      <vt:lpstr>Slide 1</vt:lpstr>
      <vt:lpstr> Cho (O) đường kính AB , dây cung  CD.  AB  CD tại I. Chứng minh   CI = ID </vt:lpstr>
      <vt:lpstr>BÀI TOÁN: Gọi AB là dây bất kỳ của đường tròn (O;R). Chứng minh AB      2R</vt:lpstr>
      <vt:lpstr>Định lí 1: Trong các dây của đường tròn,              dây lớn nhất là đường kính </vt:lpstr>
      <vt:lpstr>Định lí 2: Trong một đường tròn, đường kính vuông góc với một dây thì đi qua trung điểm của dây ấy </vt:lpstr>
      <vt:lpstr>Slide 6</vt:lpstr>
      <vt:lpstr>Định lí 3 Trong một đường tròn, đường  kính đi qua trung điểm của một dây không đi qua tâm thì vuông góc với dây ấy</vt:lpstr>
      <vt:lpstr>?2: Cho (O;R) OA = 13cm, OM = 5cm , AM = MB Tính  AB = ?</vt:lpstr>
      <vt:lpstr>Cho     ABC nhọn. Vẽ (O) đường kính BC.(O) cắt AB tại M, cắt AC tại N . BN cắt CM tại H.  a) So sánh MN với BC b)...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Cho (O) đường kính AB , dây cung  CD.  AB  CD tại I. Chứng minh   CI = ID </dc:title>
  <dc:creator>SX2</dc:creator>
  <cp:lastModifiedBy>SX2</cp:lastModifiedBy>
  <cp:revision>7</cp:revision>
  <dcterms:created xsi:type="dcterms:W3CDTF">2019-10-25T13:55:35Z</dcterms:created>
  <dcterms:modified xsi:type="dcterms:W3CDTF">2019-12-01T14:48:09Z</dcterms:modified>
</cp:coreProperties>
</file>