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sldIdLst>
    <p:sldId id="256" r:id="rId2"/>
    <p:sldId id="257" r:id="rId3"/>
    <p:sldId id="259" r:id="rId4"/>
    <p:sldId id="272" r:id="rId5"/>
    <p:sldId id="265" r:id="rId6"/>
    <p:sldId id="267" r:id="rId7"/>
    <p:sldId id="269" r:id="rId8"/>
    <p:sldId id="273" r:id="rId9"/>
    <p:sldId id="275" r:id="rId10"/>
    <p:sldId id="277" r:id="rId11"/>
    <p:sldId id="279" r:id="rId12"/>
    <p:sldId id="282" r:id="rId13"/>
    <p:sldId id="288" r:id="rId14"/>
    <p:sldId id="289" r:id="rId15"/>
    <p:sldId id="29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F430FE1-EE7C-40A6-A94D-EB8454666F3A}">
          <p14:sldIdLst>
            <p14:sldId id="256"/>
            <p14:sldId id="257"/>
            <p14:sldId id="259"/>
            <p14:sldId id="272"/>
            <p14:sldId id="265"/>
            <p14:sldId id="267"/>
            <p14:sldId id="269"/>
            <p14:sldId id="273"/>
          </p14:sldIdLst>
        </p14:section>
        <p14:section name="Untitled Section" id="{5F188A27-3A70-4309-9FEC-DF66733522B5}">
          <p14:sldIdLst>
            <p14:sldId id="275"/>
            <p14:sldId id="277"/>
            <p14:sldId id="279"/>
            <p14:sldId id="282"/>
            <p14:sldId id="288"/>
            <p14:sldId id="289"/>
            <p14:sldId id="29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860" y="-4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F6FBDF9-3C2D-4548-82E0-B14D6D2252DD}" type="datetimeFigureOut">
              <a:rPr lang="en-US" smtClean="0"/>
              <a:t>26-10-2017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16EDC03-34BD-494E-8A14-86E97133C65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6FBDF9-3C2D-4548-82E0-B14D6D2252DD}" type="datetimeFigureOut">
              <a:rPr lang="en-US" smtClean="0"/>
              <a:t>26-10-2017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EDC03-34BD-494E-8A14-86E97133C65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6FBDF9-3C2D-4548-82E0-B14D6D2252DD}" type="datetimeFigureOut">
              <a:rPr lang="en-US" smtClean="0"/>
              <a:t>26-10-2017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EDC03-34BD-494E-8A14-86E97133C65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endParaRPr lang="fr-LU"/>
          </a:p>
        </p:txBody>
      </p:sp>
      <p:sp>
        <p:nvSpPr>
          <p:cNvPr id="4" name="Footer Placeholder 4"/>
          <p:cNvSpPr>
            <a:spLocks noGrp="1"/>
          </p:cNvSpPr>
          <p:nvPr>
            <p:ph type="ftr" sz="quarter" idx="11"/>
          </p:nvPr>
        </p:nvSpPr>
        <p:spPr/>
        <p:txBody>
          <a:bodyPr/>
          <a:lstStyle>
            <a:lvl1pPr>
              <a:defRPr/>
            </a:lvl1pPr>
          </a:lstStyle>
          <a:p>
            <a:pPr>
              <a:defRPr/>
            </a:pPr>
            <a:endParaRPr lang="fr-LU"/>
          </a:p>
        </p:txBody>
      </p:sp>
      <p:sp>
        <p:nvSpPr>
          <p:cNvPr id="5" name="Slide Number Placeholder 5"/>
          <p:cNvSpPr>
            <a:spLocks noGrp="1"/>
          </p:cNvSpPr>
          <p:nvPr>
            <p:ph type="sldNum" sz="quarter" idx="12"/>
          </p:nvPr>
        </p:nvSpPr>
        <p:spPr/>
        <p:txBody>
          <a:bodyPr/>
          <a:lstStyle>
            <a:lvl1pPr>
              <a:defRPr/>
            </a:lvl1pPr>
          </a:lstStyle>
          <a:p>
            <a:pPr>
              <a:defRPr/>
            </a:pPr>
            <a:fld id="{2D097D16-4C0E-439F-8329-D811B100B15B}" type="slidenum">
              <a:rPr lang="fr-LU"/>
              <a:pPr>
                <a:defRPr/>
              </a:pPr>
              <a:t>‹#›</a:t>
            </a:fld>
            <a:endParaRPr lang="fr-LU"/>
          </a:p>
        </p:txBody>
      </p:sp>
    </p:spTree>
    <p:extLst>
      <p:ext uri="{BB962C8B-B14F-4D97-AF65-F5344CB8AC3E}">
        <p14:creationId xmlns:p14="http://schemas.microsoft.com/office/powerpoint/2010/main" val="2095034614"/>
      </p:ext>
    </p:extLst>
  </p:cSld>
  <p:clrMapOvr>
    <a:masterClrMapping/>
  </p:clrMapOvr>
  <p:transition spd="slow">
    <p:dissolve/>
    <p:sndAc>
      <p:stSnd>
        <p:snd r:embed="rId1" name="applaus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6FBDF9-3C2D-4548-82E0-B14D6D2252DD}" type="datetimeFigureOut">
              <a:rPr lang="en-US" smtClean="0"/>
              <a:t>26-10-2017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EDC03-34BD-494E-8A14-86E97133C65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F6FBDF9-3C2D-4548-82E0-B14D6D2252DD}" type="datetimeFigureOut">
              <a:rPr lang="en-US" smtClean="0"/>
              <a:t>26-10-2017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EDC03-34BD-494E-8A14-86E97133C65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F6FBDF9-3C2D-4548-82E0-B14D6D2252DD}" type="datetimeFigureOut">
              <a:rPr lang="en-US" smtClean="0"/>
              <a:t>26-10-2017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EDC03-34BD-494E-8A14-86E97133C65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F6FBDF9-3C2D-4548-82E0-B14D6D2252DD}" type="datetimeFigureOut">
              <a:rPr lang="en-US" smtClean="0"/>
              <a:t>26-10-2017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EDC03-34BD-494E-8A14-86E97133C65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F6FBDF9-3C2D-4548-82E0-B14D6D2252DD}" type="datetimeFigureOut">
              <a:rPr lang="en-US" smtClean="0"/>
              <a:t>26-10-2017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EDC03-34BD-494E-8A14-86E97133C65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6FBDF9-3C2D-4548-82E0-B14D6D2252DD}" type="datetimeFigureOut">
              <a:rPr lang="en-US" smtClean="0"/>
              <a:t>26-10-2017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EDC03-34BD-494E-8A14-86E97133C65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F6FBDF9-3C2D-4548-82E0-B14D6D2252DD}" type="datetimeFigureOut">
              <a:rPr lang="en-US" smtClean="0"/>
              <a:t>26-10-2017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EDC03-34BD-494E-8A14-86E97133C65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F6FBDF9-3C2D-4548-82E0-B14D6D2252DD}" type="datetimeFigureOut">
              <a:rPr lang="en-US" smtClean="0"/>
              <a:t>26-10-2017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16EDC03-34BD-494E-8A14-86E97133C656}"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F6FBDF9-3C2D-4548-82E0-B14D6D2252DD}" type="datetimeFigureOut">
              <a:rPr lang="en-US" smtClean="0"/>
              <a:t>26-10-2017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16EDC03-34BD-494E-8A14-86E97133C656}"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4000500"/>
            <a:ext cx="5334000" cy="2857500"/>
          </a:xfrm>
          <a:prstGeom prst="rect">
            <a:avLst/>
          </a:prstGeom>
        </p:spPr>
      </p:pic>
      <p:sp>
        <p:nvSpPr>
          <p:cNvPr id="3" name="Rectangle 2"/>
          <p:cNvSpPr/>
          <p:nvPr/>
        </p:nvSpPr>
        <p:spPr>
          <a:xfrm>
            <a:off x="990600" y="2057400"/>
            <a:ext cx="7204856" cy="707886"/>
          </a:xfrm>
          <a:prstGeom prst="rect">
            <a:avLst/>
          </a:prstGeom>
          <a:noFill/>
          <a:effectLst>
            <a:outerShdw blurRad="50800" dist="165100" dir="16200000" rotWithShape="0">
              <a:prstClr val="black">
                <a:alpha val="40000"/>
              </a:prstClr>
            </a:outerShdw>
          </a:effectLst>
        </p:spPr>
        <p:txBody>
          <a:bodyPr wrap="none" lIns="91440" tIns="45720" rIns="91440" bIns="45720">
            <a:prstTxWarp prst="textWave1">
              <a:avLst/>
            </a:prstTxWarp>
            <a:spAutoFit/>
          </a:bodyPr>
          <a:lstStyle/>
          <a:p>
            <a:pPr algn="ctr"/>
            <a:r>
              <a:rPr lang="en-US" sz="4000" b="1" cap="none" spc="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SỰ LAN TRUYỀN CỦA ÂM THANH</a:t>
            </a:r>
            <a:endParaRPr lang="en-US" sz="4000"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TextBox 3"/>
          <p:cNvSpPr txBox="1"/>
          <p:nvPr/>
        </p:nvSpPr>
        <p:spPr>
          <a:xfrm>
            <a:off x="3450028" y="902732"/>
            <a:ext cx="2286000" cy="646331"/>
          </a:xfrm>
          <a:prstGeom prst="rect">
            <a:avLst/>
          </a:prstGeom>
          <a:noFill/>
        </p:spPr>
        <p:txBody>
          <a:bodyPr wrap="square" rtlCol="0">
            <a:spAutoFit/>
          </a:bodyPr>
          <a:lstStyle/>
          <a:p>
            <a:r>
              <a:rPr lang="en-US" sz="3600" b="1" u="sng" smtClean="0"/>
              <a:t>Khoa học</a:t>
            </a:r>
            <a:endParaRPr lang="en-US" sz="3600" b="1" u="sng"/>
          </a:p>
        </p:txBody>
      </p:sp>
      <p:sp>
        <p:nvSpPr>
          <p:cNvPr id="5" name="TextBox 4"/>
          <p:cNvSpPr txBox="1"/>
          <p:nvPr/>
        </p:nvSpPr>
        <p:spPr>
          <a:xfrm>
            <a:off x="381000" y="533400"/>
            <a:ext cx="1828800" cy="369332"/>
          </a:xfrm>
          <a:prstGeom prst="rect">
            <a:avLst/>
          </a:prstGeom>
          <a:noFill/>
        </p:spPr>
        <p:txBody>
          <a:bodyPr wrap="square" rtlCol="0">
            <a:spAutoFit/>
          </a:bodyPr>
          <a:lstStyle/>
          <a:p>
            <a:r>
              <a:rPr lang="en-US" smtClean="0">
                <a:solidFill>
                  <a:srgbClr val="FF0000"/>
                </a:solidFill>
              </a:rPr>
              <a:t>Bài 42</a:t>
            </a:r>
            <a:endParaRPr lang="en-US">
              <a:solidFill>
                <a:srgbClr val="FF0000"/>
              </a:solidFill>
            </a:endParaRPr>
          </a:p>
        </p:txBody>
      </p:sp>
    </p:spTree>
    <p:extLst>
      <p:ext uri="{BB962C8B-B14F-4D97-AF65-F5344CB8AC3E}">
        <p14:creationId xmlns:p14="http://schemas.microsoft.com/office/powerpoint/2010/main" val="28356190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4" name="Text Box 4"/>
          <p:cNvSpPr txBox="1">
            <a:spLocks noChangeArrowheads="1"/>
          </p:cNvSpPr>
          <p:nvPr/>
        </p:nvSpPr>
        <p:spPr bwMode="auto">
          <a:xfrm>
            <a:off x="4724400" y="457200"/>
            <a:ext cx="441960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just">
              <a:spcBef>
                <a:spcPct val="50000"/>
              </a:spcBef>
            </a:pPr>
            <a:r>
              <a:rPr lang="fr-LU" sz="4400" b="1"/>
              <a:t>- Em nghe thaáy tieáng </a:t>
            </a:r>
            <a:r>
              <a:rPr lang="fr-LU" sz="4400" b="1">
                <a:latin typeface=".VnTime" pitchFamily="34" charset="0"/>
              </a:rPr>
              <a:t>chu«ng ®iÖn tho¹i kªu</a:t>
            </a:r>
            <a:r>
              <a:rPr lang="fr-LU" sz="4400" b="1"/>
              <a:t>.</a:t>
            </a:r>
          </a:p>
          <a:p>
            <a:pPr algn="just">
              <a:spcBef>
                <a:spcPct val="50000"/>
              </a:spcBef>
            </a:pPr>
            <a:r>
              <a:rPr lang="fr-LU" sz="4400" b="1"/>
              <a:t>-Keát quaû naøy cho thaáy aâm thanh coù theå truyeàn qua thaønh chaäu, truyeàn qua nöôùc.</a:t>
            </a:r>
          </a:p>
        </p:txBody>
      </p:sp>
      <p:pic>
        <p:nvPicPr>
          <p:cNvPr id="414726" name="Picture 6" descr="scan02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00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5024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14724"/>
                                        </p:tgtEl>
                                        <p:attrNameLst>
                                          <p:attrName>style.visibility</p:attrName>
                                        </p:attrNameLst>
                                      </p:cBhvr>
                                      <p:to>
                                        <p:strVal val="visible"/>
                                      </p:to>
                                    </p:set>
                                    <p:animEffect transition="in" filter="wedge">
                                      <p:cBhvr>
                                        <p:cTn id="7" dur="2000"/>
                                        <p:tgtEl>
                                          <p:spTgt spid="414724"/>
                                        </p:tgtEl>
                                      </p:cBhvr>
                                    </p:animEffect>
                                  </p:childTnLst>
                                </p:cTn>
                              </p:par>
                              <p:par>
                                <p:cTn id="8" presetID="20" presetClass="entr" presetSubtype="0" fill="hold" nodeType="withEffect">
                                  <p:stCondLst>
                                    <p:cond delay="0"/>
                                  </p:stCondLst>
                                  <p:childTnLst>
                                    <p:set>
                                      <p:cBhvr>
                                        <p:cTn id="9" dur="1" fill="hold">
                                          <p:stCondLst>
                                            <p:cond delay="0"/>
                                          </p:stCondLst>
                                        </p:cTn>
                                        <p:tgtEl>
                                          <p:spTgt spid="414726"/>
                                        </p:tgtEl>
                                        <p:attrNameLst>
                                          <p:attrName>style.visibility</p:attrName>
                                        </p:attrNameLst>
                                      </p:cBhvr>
                                      <p:to>
                                        <p:strVal val="visible"/>
                                      </p:to>
                                    </p:set>
                                    <p:animEffect transition="in" filter="wedge">
                                      <p:cBhvr>
                                        <p:cTn id="10" dur="2000"/>
                                        <p:tgtEl>
                                          <p:spTgt spid="414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8" name="AutoShape 4"/>
          <p:cNvSpPr>
            <a:spLocks noChangeArrowheads="1"/>
          </p:cNvSpPr>
          <p:nvPr/>
        </p:nvSpPr>
        <p:spPr bwMode="auto">
          <a:xfrm>
            <a:off x="914400" y="533399"/>
            <a:ext cx="8151813" cy="4048125"/>
          </a:xfrm>
          <a:prstGeom prst="horizontalScroll">
            <a:avLst>
              <a:gd name="adj" fmla="val 12500"/>
            </a:avLst>
          </a:prstGeom>
          <a:ln>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a:defRPr/>
            </a:pPr>
            <a:r>
              <a:rPr lang="fr-LU" sz="4800" b="1" dirty="0" err="1">
                <a:solidFill>
                  <a:srgbClr val="FF0000"/>
                </a:solidFill>
                <a:latin typeface="VNI-Times" pitchFamily="2" charset="0"/>
              </a:rPr>
              <a:t>AÂm</a:t>
            </a:r>
            <a:r>
              <a:rPr lang="fr-LU" sz="4800" b="1" dirty="0">
                <a:solidFill>
                  <a:srgbClr val="FF0000"/>
                </a:solidFill>
                <a:latin typeface="VNI-Times" pitchFamily="2" charset="0"/>
              </a:rPr>
              <a:t> </a:t>
            </a:r>
            <a:r>
              <a:rPr lang="fr-LU" sz="4800" b="1" dirty="0" err="1">
                <a:solidFill>
                  <a:srgbClr val="FF0000"/>
                </a:solidFill>
                <a:latin typeface="VNI-Times" pitchFamily="2" charset="0"/>
              </a:rPr>
              <a:t>thanh</a:t>
            </a:r>
            <a:r>
              <a:rPr lang="fr-LU" sz="4800" b="1" dirty="0">
                <a:solidFill>
                  <a:srgbClr val="FF0000"/>
                </a:solidFill>
                <a:latin typeface="VNI-Times" pitchFamily="2" charset="0"/>
              </a:rPr>
              <a:t> </a:t>
            </a:r>
            <a:r>
              <a:rPr lang="fr-LU" sz="4800" b="1" dirty="0" err="1">
                <a:solidFill>
                  <a:srgbClr val="FF0000"/>
                </a:solidFill>
                <a:latin typeface="VNI-Times" pitchFamily="2" charset="0"/>
              </a:rPr>
              <a:t>khoâng</a:t>
            </a:r>
            <a:r>
              <a:rPr lang="fr-LU" sz="4800" b="1" dirty="0">
                <a:solidFill>
                  <a:srgbClr val="FF0000"/>
                </a:solidFill>
                <a:latin typeface="VNI-Times" pitchFamily="2" charset="0"/>
              </a:rPr>
              <a:t> </a:t>
            </a:r>
            <a:r>
              <a:rPr lang="fr-LU" sz="4800" b="1" dirty="0" err="1">
                <a:solidFill>
                  <a:srgbClr val="FF0000"/>
                </a:solidFill>
                <a:latin typeface="VNI-Times" pitchFamily="2" charset="0"/>
              </a:rPr>
              <a:t>chæ</a:t>
            </a:r>
            <a:r>
              <a:rPr lang="fr-LU" sz="4800" b="1" dirty="0">
                <a:solidFill>
                  <a:srgbClr val="FF0000"/>
                </a:solidFill>
                <a:latin typeface="VNI-Times" pitchFamily="2" charset="0"/>
              </a:rPr>
              <a:t> </a:t>
            </a:r>
            <a:r>
              <a:rPr lang="fr-LU" sz="4800" b="1" dirty="0" err="1">
                <a:solidFill>
                  <a:srgbClr val="FF0000"/>
                </a:solidFill>
                <a:latin typeface="VNI-Times" pitchFamily="2" charset="0"/>
              </a:rPr>
              <a:t>truyeàn</a:t>
            </a:r>
            <a:r>
              <a:rPr lang="fr-LU" sz="4800" b="1" dirty="0">
                <a:solidFill>
                  <a:srgbClr val="FF0000"/>
                </a:solidFill>
                <a:latin typeface="VNI-Times" pitchFamily="2" charset="0"/>
              </a:rPr>
              <a:t> </a:t>
            </a:r>
            <a:r>
              <a:rPr lang="fr-LU" sz="4800" b="1" dirty="0" err="1">
                <a:solidFill>
                  <a:srgbClr val="FF0000"/>
                </a:solidFill>
                <a:latin typeface="VNI-Times" pitchFamily="2" charset="0"/>
              </a:rPr>
              <a:t>ñöôïc</a:t>
            </a:r>
            <a:r>
              <a:rPr lang="fr-LU" sz="4800" b="1" dirty="0">
                <a:solidFill>
                  <a:srgbClr val="FF0000"/>
                </a:solidFill>
                <a:latin typeface="VNI-Times" pitchFamily="2" charset="0"/>
              </a:rPr>
              <a:t> qua </a:t>
            </a:r>
            <a:r>
              <a:rPr lang="fr-LU" sz="4800" b="1" dirty="0" err="1">
                <a:solidFill>
                  <a:srgbClr val="FF0000"/>
                </a:solidFill>
                <a:latin typeface="VNI-Times" pitchFamily="2" charset="0"/>
              </a:rPr>
              <a:t>khoâng</a:t>
            </a:r>
            <a:r>
              <a:rPr lang="fr-LU" sz="4800" b="1" dirty="0">
                <a:solidFill>
                  <a:srgbClr val="FF0000"/>
                </a:solidFill>
                <a:latin typeface="VNI-Times" pitchFamily="2" charset="0"/>
              </a:rPr>
              <a:t> </a:t>
            </a:r>
            <a:r>
              <a:rPr lang="fr-LU" sz="4800" b="1" dirty="0" err="1">
                <a:solidFill>
                  <a:srgbClr val="FF0000"/>
                </a:solidFill>
                <a:latin typeface="VNI-Times" pitchFamily="2" charset="0"/>
              </a:rPr>
              <a:t>khí</a:t>
            </a:r>
            <a:r>
              <a:rPr lang="fr-LU" sz="4800" b="1" dirty="0">
                <a:solidFill>
                  <a:srgbClr val="FF0000"/>
                </a:solidFill>
                <a:latin typeface="VNI-Times" pitchFamily="2" charset="0"/>
              </a:rPr>
              <a:t> </a:t>
            </a:r>
            <a:r>
              <a:rPr lang="fr-LU" sz="4800" b="1" dirty="0" err="1">
                <a:solidFill>
                  <a:srgbClr val="FF0000"/>
                </a:solidFill>
                <a:latin typeface="VNI-Times" pitchFamily="2" charset="0"/>
              </a:rPr>
              <a:t>maø</a:t>
            </a:r>
            <a:r>
              <a:rPr lang="fr-LU" sz="4800" b="1" dirty="0">
                <a:solidFill>
                  <a:srgbClr val="FF0000"/>
                </a:solidFill>
                <a:latin typeface="VNI-Times" pitchFamily="2" charset="0"/>
              </a:rPr>
              <a:t> </a:t>
            </a:r>
            <a:r>
              <a:rPr lang="fr-LU" sz="4800" b="1" dirty="0" err="1">
                <a:solidFill>
                  <a:srgbClr val="FF0000"/>
                </a:solidFill>
                <a:latin typeface="VNI-Times" pitchFamily="2" charset="0"/>
              </a:rPr>
              <a:t>coøn</a:t>
            </a:r>
            <a:r>
              <a:rPr lang="fr-LU" sz="4800" b="1" dirty="0">
                <a:solidFill>
                  <a:srgbClr val="FF0000"/>
                </a:solidFill>
                <a:latin typeface="VNI-Times" pitchFamily="2" charset="0"/>
              </a:rPr>
              <a:t> </a:t>
            </a:r>
            <a:r>
              <a:rPr lang="fr-LU" sz="4800" b="1" dirty="0" err="1">
                <a:solidFill>
                  <a:srgbClr val="FF0000"/>
                </a:solidFill>
                <a:latin typeface="VNI-Times" pitchFamily="2" charset="0"/>
              </a:rPr>
              <a:t>truyeàn</a:t>
            </a:r>
            <a:r>
              <a:rPr lang="fr-LU" sz="4800" b="1" dirty="0">
                <a:solidFill>
                  <a:srgbClr val="FF0000"/>
                </a:solidFill>
                <a:latin typeface="VNI-Times" pitchFamily="2" charset="0"/>
              </a:rPr>
              <a:t> qua </a:t>
            </a:r>
            <a:r>
              <a:rPr lang="fr-LU" sz="4800" b="1" dirty="0" err="1">
                <a:solidFill>
                  <a:srgbClr val="FF0000"/>
                </a:solidFill>
                <a:latin typeface="VNI-Times" pitchFamily="2" charset="0"/>
              </a:rPr>
              <a:t>chaát</a:t>
            </a:r>
            <a:r>
              <a:rPr lang="fr-LU" sz="4800" b="1" dirty="0">
                <a:solidFill>
                  <a:srgbClr val="FF0000"/>
                </a:solidFill>
                <a:latin typeface="VNI-Times" pitchFamily="2" charset="0"/>
              </a:rPr>
              <a:t> </a:t>
            </a:r>
            <a:r>
              <a:rPr lang="fr-LU" sz="4800" b="1" dirty="0" err="1">
                <a:solidFill>
                  <a:srgbClr val="FF0000"/>
                </a:solidFill>
                <a:latin typeface="VNI-Times" pitchFamily="2" charset="0"/>
              </a:rPr>
              <a:t>raén</a:t>
            </a:r>
            <a:r>
              <a:rPr lang="fr-LU" sz="4800" b="1" dirty="0">
                <a:solidFill>
                  <a:srgbClr val="FF0000"/>
                </a:solidFill>
                <a:latin typeface="VNI-Times" pitchFamily="2" charset="0"/>
              </a:rPr>
              <a:t>, </a:t>
            </a:r>
            <a:r>
              <a:rPr lang="fr-LU" sz="4800" b="1" dirty="0" err="1">
                <a:solidFill>
                  <a:srgbClr val="FF0000"/>
                </a:solidFill>
                <a:latin typeface="VNI-Times" pitchFamily="2" charset="0"/>
              </a:rPr>
              <a:t>chaát</a:t>
            </a:r>
            <a:r>
              <a:rPr lang="fr-LU" sz="4800" b="1" dirty="0">
                <a:solidFill>
                  <a:srgbClr val="FF0000"/>
                </a:solidFill>
                <a:latin typeface="VNI-Times" pitchFamily="2" charset="0"/>
              </a:rPr>
              <a:t> </a:t>
            </a:r>
            <a:r>
              <a:rPr lang="fr-LU" sz="4800" b="1" dirty="0" err="1">
                <a:solidFill>
                  <a:srgbClr val="FF0000"/>
                </a:solidFill>
                <a:latin typeface="VNI-Times" pitchFamily="2" charset="0"/>
              </a:rPr>
              <a:t>loûng</a:t>
            </a:r>
            <a:r>
              <a:rPr lang="fr-LU" sz="4800" b="1" dirty="0">
                <a:solidFill>
                  <a:srgbClr val="FF0000"/>
                </a:solidFill>
                <a:latin typeface="VNI-Times" pitchFamily="2" charset="0"/>
              </a:rPr>
              <a:t>. </a:t>
            </a:r>
          </a:p>
        </p:txBody>
      </p:sp>
    </p:spTree>
    <p:extLst>
      <p:ext uri="{BB962C8B-B14F-4D97-AF65-F5344CB8AC3E}">
        <p14:creationId xmlns:p14="http://schemas.microsoft.com/office/powerpoint/2010/main" val="3339053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15748"/>
                                        </p:tgtEl>
                                        <p:attrNameLst>
                                          <p:attrName>style.visibility</p:attrName>
                                        </p:attrNameLst>
                                      </p:cBhvr>
                                      <p:to>
                                        <p:strVal val="visible"/>
                                      </p:to>
                                    </p:set>
                                    <p:anim calcmode="lin" valueType="num">
                                      <p:cBhvr>
                                        <p:cTn id="7" dur="1000" fill="hold"/>
                                        <p:tgtEl>
                                          <p:spTgt spid="415748"/>
                                        </p:tgtEl>
                                        <p:attrNameLst>
                                          <p:attrName>ppt_x</p:attrName>
                                        </p:attrNameLst>
                                      </p:cBhvr>
                                      <p:tavLst>
                                        <p:tav tm="0">
                                          <p:val>
                                            <p:strVal val="#ppt_x-.2"/>
                                          </p:val>
                                        </p:tav>
                                        <p:tav tm="100000">
                                          <p:val>
                                            <p:strVal val="#ppt_x"/>
                                          </p:val>
                                        </p:tav>
                                      </p:tavLst>
                                    </p:anim>
                                    <p:anim calcmode="lin" valueType="num">
                                      <p:cBhvr>
                                        <p:cTn id="8" dur="1000" fill="hold"/>
                                        <p:tgtEl>
                                          <p:spTgt spid="415748"/>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5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2" name="Text Box 4"/>
          <p:cNvSpPr txBox="1">
            <a:spLocks noChangeArrowheads="1"/>
          </p:cNvSpPr>
          <p:nvPr/>
        </p:nvSpPr>
        <p:spPr bwMode="auto">
          <a:xfrm>
            <a:off x="0" y="0"/>
            <a:ext cx="9144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just">
              <a:spcBef>
                <a:spcPct val="50000"/>
              </a:spcBef>
            </a:pPr>
            <a:r>
              <a:rPr lang="fr-LU" sz="3600" b="1"/>
              <a:t>*Neâu ví duï daãn chöùng aâm thanh truyeàn qua chaát raén, chaát loûng.</a:t>
            </a:r>
          </a:p>
        </p:txBody>
      </p:sp>
      <p:sp>
        <p:nvSpPr>
          <p:cNvPr id="416773" name="Text Box 5"/>
          <p:cNvSpPr txBox="1">
            <a:spLocks noChangeArrowheads="1"/>
          </p:cNvSpPr>
          <p:nvPr/>
        </p:nvSpPr>
        <p:spPr bwMode="auto">
          <a:xfrm>
            <a:off x="457200" y="830094"/>
            <a:ext cx="8915400" cy="580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just">
              <a:spcBef>
                <a:spcPct val="10000"/>
              </a:spcBef>
            </a:pPr>
            <a:endParaRPr lang="fr-LU" sz="3600" b="1">
              <a:solidFill>
                <a:srgbClr val="000099"/>
              </a:solidFill>
            </a:endParaRPr>
          </a:p>
          <a:p>
            <a:pPr algn="just">
              <a:spcBef>
                <a:spcPct val="10000"/>
              </a:spcBef>
            </a:pPr>
            <a:r>
              <a:rPr lang="fr-LU" sz="3600" b="1">
                <a:solidFill>
                  <a:srgbClr val="000099"/>
                </a:solidFill>
              </a:rPr>
              <a:t>-Goõ thöôùc vaøo hoäp buùt treân maët baøn, aùp moät tai xuoáng baøn, bòt tai kia laïi ta seõ nghe ñöôïc aâm thanh.</a:t>
            </a:r>
          </a:p>
          <a:p>
            <a:pPr algn="just">
              <a:spcBef>
                <a:spcPct val="10000"/>
              </a:spcBef>
            </a:pPr>
            <a:r>
              <a:rPr lang="fr-LU" sz="3600" b="1">
                <a:solidFill>
                  <a:srgbClr val="000099"/>
                </a:solidFill>
              </a:rPr>
              <a:t>-AÙp tai xuoáng ñaát, coù theå nghe tieáng xe coä, tieáng chaân ngöôøi ñi, tieáng voù ngöïa,…</a:t>
            </a:r>
          </a:p>
          <a:p>
            <a:pPr algn="just">
              <a:spcBef>
                <a:spcPct val="10000"/>
              </a:spcBef>
            </a:pPr>
            <a:r>
              <a:rPr lang="fr-LU" sz="3600" b="1">
                <a:solidFill>
                  <a:srgbClr val="000099"/>
                </a:solidFill>
              </a:rPr>
              <a:t>-Caù coù theå nghe tieáng chaân ngöôøi böôùc treân bôø hay döôùi nöôùc ñeå laãn troán.</a:t>
            </a:r>
          </a:p>
          <a:p>
            <a:pPr algn="just">
              <a:spcBef>
                <a:spcPct val="10000"/>
              </a:spcBef>
            </a:pPr>
            <a:r>
              <a:rPr lang="fr-LU" sz="3600" b="1">
                <a:solidFill>
                  <a:srgbClr val="000099"/>
                </a:solidFill>
              </a:rPr>
              <a:t>-Caù heo, caù voi coù theå  « noùi chuyeän » döôùi nöôùc,…</a:t>
            </a:r>
          </a:p>
        </p:txBody>
      </p:sp>
    </p:spTree>
    <p:extLst>
      <p:ext uri="{BB962C8B-B14F-4D97-AF65-F5344CB8AC3E}">
        <p14:creationId xmlns:p14="http://schemas.microsoft.com/office/powerpoint/2010/main" val="547011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16772"/>
                                        </p:tgtEl>
                                        <p:attrNameLst>
                                          <p:attrName>style.visibility</p:attrName>
                                        </p:attrNameLst>
                                      </p:cBhvr>
                                      <p:to>
                                        <p:strVal val="visible"/>
                                      </p:to>
                                    </p:set>
                                    <p:animEffect transition="in" filter="diamond(in)">
                                      <p:cBhvr>
                                        <p:cTn id="7" dur="2000"/>
                                        <p:tgtEl>
                                          <p:spTgt spid="4167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16773"/>
                                        </p:tgtEl>
                                        <p:attrNameLst>
                                          <p:attrName>style.visibility</p:attrName>
                                        </p:attrNameLst>
                                      </p:cBhvr>
                                      <p:to>
                                        <p:strVal val="visible"/>
                                      </p:to>
                                    </p:set>
                                    <p:animEffect transition="in" filter="diamond(in)">
                                      <p:cBhvr>
                                        <p:cTn id="12" dur="2000"/>
                                        <p:tgtEl>
                                          <p:spTgt spid="416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2" grpId="0"/>
      <p:bldP spid="4167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4" name="Text Box 4"/>
          <p:cNvSpPr txBox="1">
            <a:spLocks noChangeArrowheads="1"/>
          </p:cNvSpPr>
          <p:nvPr/>
        </p:nvSpPr>
        <p:spPr bwMode="auto">
          <a:xfrm>
            <a:off x="609600" y="533400"/>
            <a:ext cx="7924800" cy="594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just">
              <a:spcBef>
                <a:spcPct val="50000"/>
              </a:spcBef>
            </a:pPr>
            <a:r>
              <a:rPr lang="fr-LU" sz="4800" b="1"/>
              <a:t>* AÂm thanh khoâng chæ truyeàn ñöôïc qua khoâng khí maø coøn truyeàn qua chaát raén, chaát loûng. AÂm thanh coù vai troø heát söùc quan troïng nhöng moãi ngöôøi caàn coù yù thöùc traùnh laøm oàn, laøm phieàn loøng ñeán ngöôøi khaùc.</a:t>
            </a:r>
          </a:p>
        </p:txBody>
      </p:sp>
    </p:spTree>
    <p:extLst>
      <p:ext uri="{BB962C8B-B14F-4D97-AF65-F5344CB8AC3E}">
        <p14:creationId xmlns:p14="http://schemas.microsoft.com/office/powerpoint/2010/main" val="133004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19844"/>
                                        </p:tgtEl>
                                        <p:attrNameLst>
                                          <p:attrName>style.visibility</p:attrName>
                                        </p:attrNameLst>
                                      </p:cBhvr>
                                      <p:to>
                                        <p:strVal val="visible"/>
                                      </p:to>
                                    </p:set>
                                    <p:animEffect transition="in" filter="circle(in)">
                                      <p:cBhvr>
                                        <p:cTn id="7" dur="2000"/>
                                        <p:tgtEl>
                                          <p:spTgt spid="419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0" y="2057400"/>
            <a:ext cx="4114800" cy="24384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99" y="2286000"/>
            <a:ext cx="2600325" cy="2295525"/>
          </a:xfrm>
          <a:prstGeom prst="rect">
            <a:avLst/>
          </a:prstGeom>
        </p:spPr>
      </p:pic>
      <p:sp>
        <p:nvSpPr>
          <p:cNvPr id="6" name="Right Arrow 5"/>
          <p:cNvSpPr/>
          <p:nvPr/>
        </p:nvSpPr>
        <p:spPr>
          <a:xfrm>
            <a:off x="3200400" y="3052762"/>
            <a:ext cx="1066800" cy="60483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Rectangle 6"/>
          <p:cNvSpPr/>
          <p:nvPr/>
        </p:nvSpPr>
        <p:spPr>
          <a:xfrm>
            <a:off x="381000" y="762000"/>
            <a:ext cx="28194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mtClean="0"/>
              <a:t>Âm thanh lớn</a:t>
            </a:r>
            <a:endParaRPr lang="en-US"/>
          </a:p>
        </p:txBody>
      </p:sp>
      <p:sp>
        <p:nvSpPr>
          <p:cNvPr id="8" name="Oval Callout 7"/>
          <p:cNvSpPr/>
          <p:nvPr/>
        </p:nvSpPr>
        <p:spPr>
          <a:xfrm>
            <a:off x="5867400" y="304800"/>
            <a:ext cx="3048000" cy="13716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Phiền lòng người khác cảm giác rất khó chịu</a:t>
            </a:r>
            <a:endParaRPr lang="en-US"/>
          </a:p>
        </p:txBody>
      </p:sp>
    </p:spTree>
    <p:extLst>
      <p:ext uri="{BB962C8B-B14F-4D97-AF65-F5344CB8AC3E}">
        <p14:creationId xmlns:p14="http://schemas.microsoft.com/office/powerpoint/2010/main" val="1942472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miley Face 3"/>
          <p:cNvSpPr/>
          <p:nvPr/>
        </p:nvSpPr>
        <p:spPr>
          <a:xfrm>
            <a:off x="2667000" y="1143000"/>
            <a:ext cx="4876800" cy="3733800"/>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Thank you</a:t>
            </a:r>
          </a:p>
          <a:p>
            <a:pPr algn="ctr"/>
            <a:r>
              <a:rPr lang="en-US" sz="36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Các thầy cô và các bạn đãlắng nghe</a:t>
            </a:r>
            <a:endParaRPr lang="en-US" sz="36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81839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1475202"/>
            <a:ext cx="4876800" cy="1077218"/>
          </a:xfrm>
          <a:prstGeom prst="rect">
            <a:avLst/>
          </a:prstGeom>
          <a:noFill/>
        </p:spPr>
        <p:txBody>
          <a:bodyPr wrap="square" rtlCol="0">
            <a:spAutoFit/>
          </a:bodyPr>
          <a:lstStyle/>
          <a:p>
            <a:r>
              <a:rPr lang="en-US" sz="3200" smtClean="0"/>
              <a:t>Âm thanh xung quanh chúng ta phát ra khi nào ?</a:t>
            </a:r>
            <a:endParaRPr lang="en-US" sz="320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2798618"/>
            <a:ext cx="4667250" cy="2163907"/>
          </a:xfrm>
          <a:prstGeom prst="rect">
            <a:avLst/>
          </a:prstGeom>
        </p:spPr>
      </p:pic>
    </p:spTree>
    <p:extLst>
      <p:ext uri="{BB962C8B-B14F-4D97-AF65-F5344CB8AC3E}">
        <p14:creationId xmlns:p14="http://schemas.microsoft.com/office/powerpoint/2010/main" val="2588387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4553"/>
            <a:ext cx="3169046"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8673" y="192932"/>
            <a:ext cx="3331136" cy="255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32587" y="3823376"/>
            <a:ext cx="3245247"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790950"/>
            <a:ext cx="3331136"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8896350" y="3790950"/>
            <a:ext cx="2762250" cy="3448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p:nvPr/>
        </p:nvSpPr>
        <p:spPr>
          <a:xfrm>
            <a:off x="533400" y="2895600"/>
            <a:ext cx="3124200" cy="830997"/>
          </a:xfrm>
          <a:prstGeom prst="rect">
            <a:avLst/>
          </a:prstGeom>
          <a:noFill/>
        </p:spPr>
        <p:txBody>
          <a:bodyPr wrap="square" rtlCol="0">
            <a:spAutoFit/>
          </a:bodyPr>
          <a:lstStyle/>
          <a:p>
            <a:r>
              <a:rPr lang="en-US" sz="2400" smtClean="0">
                <a:solidFill>
                  <a:schemeClr val="bg1">
                    <a:lumMod val="95000"/>
                    <a:lumOff val="5000"/>
                  </a:schemeClr>
                </a:solidFill>
              </a:rPr>
              <a:t>Âm thanh lan truyền qua không khí</a:t>
            </a:r>
            <a:r>
              <a:rPr lang="en-US" sz="2400" smtClean="0"/>
              <a:t>.</a:t>
            </a:r>
            <a:endParaRPr lang="en-US" sz="2400"/>
          </a:p>
        </p:txBody>
      </p:sp>
      <p:sp>
        <p:nvSpPr>
          <p:cNvPr id="3" name="TextBox 2"/>
          <p:cNvSpPr txBox="1"/>
          <p:nvPr/>
        </p:nvSpPr>
        <p:spPr>
          <a:xfrm>
            <a:off x="5295677" y="2897221"/>
            <a:ext cx="3117127" cy="830997"/>
          </a:xfrm>
          <a:prstGeom prst="rect">
            <a:avLst/>
          </a:prstGeom>
          <a:noFill/>
        </p:spPr>
        <p:txBody>
          <a:bodyPr wrap="square" rtlCol="0">
            <a:spAutoFit/>
          </a:bodyPr>
          <a:lstStyle/>
          <a:p>
            <a:r>
              <a:rPr lang="en-US" sz="2400" smtClean="0">
                <a:solidFill>
                  <a:schemeClr val="bg1">
                    <a:lumMod val="95000"/>
                    <a:lumOff val="5000"/>
                  </a:schemeClr>
                </a:solidFill>
              </a:rPr>
              <a:t>Âm thanh có thể lan truyền trong nước</a:t>
            </a:r>
            <a:endParaRPr lang="en-US" sz="2400">
              <a:solidFill>
                <a:schemeClr val="bg1">
                  <a:lumMod val="95000"/>
                  <a:lumOff val="5000"/>
                </a:schemeClr>
              </a:solidFill>
            </a:endParaRPr>
          </a:p>
        </p:txBody>
      </p:sp>
      <p:sp>
        <p:nvSpPr>
          <p:cNvPr id="4" name="TextBox 3"/>
          <p:cNvSpPr txBox="1"/>
          <p:nvPr/>
        </p:nvSpPr>
        <p:spPr>
          <a:xfrm>
            <a:off x="1490987" y="6056380"/>
            <a:ext cx="6705600" cy="830997"/>
          </a:xfrm>
          <a:prstGeom prst="rect">
            <a:avLst/>
          </a:prstGeom>
          <a:noFill/>
        </p:spPr>
        <p:txBody>
          <a:bodyPr wrap="square" rtlCol="0">
            <a:spAutoFit/>
          </a:bodyPr>
          <a:lstStyle/>
          <a:p>
            <a:r>
              <a:rPr lang="en-US" sz="2400" smtClean="0">
                <a:solidFill>
                  <a:schemeClr val="bg1">
                    <a:lumMod val="95000"/>
                    <a:lumOff val="5000"/>
                  </a:schemeClr>
                </a:solidFill>
              </a:rPr>
              <a:t>Âm thanh nghe được  qua các vật rắn như bức tường,xi măng,gỗ </a:t>
            </a:r>
            <a:endParaRPr lang="en-US" sz="2400">
              <a:solidFill>
                <a:schemeClr val="bg1">
                  <a:lumMod val="95000"/>
                  <a:lumOff val="5000"/>
                </a:schemeClr>
              </a:solidFill>
            </a:endParaRPr>
          </a:p>
        </p:txBody>
      </p:sp>
    </p:spTree>
    <p:extLst>
      <p:ext uri="{BB962C8B-B14F-4D97-AF65-F5344CB8AC3E}">
        <p14:creationId xmlns:p14="http://schemas.microsoft.com/office/powerpoint/2010/main" val="2055968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arn(inVertical)">
                                      <p:cBhvr>
                                        <p:cTn id="7" dur="5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barn(inVertical)">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barn(inVertical)">
                                      <p:cBhvr>
                                        <p:cTn id="17" dur="500"/>
                                        <p:tgtEl>
                                          <p:spTgt spid="6148"/>
                                        </p:tgtEl>
                                      </p:cBhvr>
                                    </p:animEffect>
                                  </p:childTnLst>
                                </p:cTn>
                              </p:par>
                              <p:par>
                                <p:cTn id="18" presetID="16" presetClass="entr" presetSubtype="21" fill="hold" nodeType="withEffect">
                                  <p:stCondLst>
                                    <p:cond delay="0"/>
                                  </p:stCondLst>
                                  <p:childTnLst>
                                    <p:set>
                                      <p:cBhvr>
                                        <p:cTn id="19" dur="1" fill="hold">
                                          <p:stCondLst>
                                            <p:cond delay="0"/>
                                          </p:stCondLst>
                                        </p:cTn>
                                        <p:tgtEl>
                                          <p:spTgt spid="6150"/>
                                        </p:tgtEl>
                                        <p:attrNameLst>
                                          <p:attrName>style.visibility</p:attrName>
                                        </p:attrNameLst>
                                      </p:cBhvr>
                                      <p:to>
                                        <p:strVal val="visible"/>
                                      </p:to>
                                    </p:set>
                                    <p:animEffect transition="in" filter="barn(inVertical)">
                                      <p:cBhvr>
                                        <p:cTn id="20"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4" name="Text Box 4"/>
          <p:cNvSpPr txBox="1">
            <a:spLocks noChangeArrowheads="1"/>
          </p:cNvSpPr>
          <p:nvPr/>
        </p:nvSpPr>
        <p:spPr bwMode="auto">
          <a:xfrm>
            <a:off x="1524000" y="1725072"/>
            <a:ext cx="6248400"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just">
              <a:spcBef>
                <a:spcPct val="50000"/>
              </a:spcBef>
            </a:pPr>
            <a:r>
              <a:rPr lang="fr-LU" sz="4800" b="1" u="sng"/>
              <a:t>Hoaït ñoäng 1</a:t>
            </a:r>
            <a:r>
              <a:rPr lang="fr-LU" sz="4800" b="1" u="sng">
                <a:solidFill>
                  <a:srgbClr val="000099"/>
                </a:solidFill>
              </a:rPr>
              <a:t>: Tìm hieåu veà söï lan truyeàn aâm thanh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4038600"/>
            <a:ext cx="3200400" cy="1780381"/>
          </a:xfrm>
          <a:prstGeom prst="rect">
            <a:avLst/>
          </a:prstGeom>
        </p:spPr>
      </p:pic>
    </p:spTree>
    <p:extLst>
      <p:ext uri="{BB962C8B-B14F-4D97-AF65-F5344CB8AC3E}">
        <p14:creationId xmlns:p14="http://schemas.microsoft.com/office/powerpoint/2010/main" val="1898672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68644"/>
                                        </p:tgtEl>
                                        <p:attrNameLst>
                                          <p:attrName>style.visibility</p:attrName>
                                        </p:attrNameLst>
                                      </p:cBhvr>
                                      <p:to>
                                        <p:strVal val="visible"/>
                                      </p:to>
                                    </p:set>
                                    <p:animEffect transition="in" filter="randombar(horizontal)">
                                      <p:cBhvr>
                                        <p:cTn id="7" dur="500"/>
                                        <p:tgtEl>
                                          <p:spTgt spid="368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6" name="Text Box 4"/>
          <p:cNvSpPr txBox="1">
            <a:spLocks noChangeArrowheads="1"/>
          </p:cNvSpPr>
          <p:nvPr/>
        </p:nvSpPr>
        <p:spPr bwMode="auto">
          <a:xfrm>
            <a:off x="0" y="-457200"/>
            <a:ext cx="4648200" cy="704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just">
              <a:spcBef>
                <a:spcPct val="20000"/>
              </a:spcBef>
            </a:pPr>
            <a:endParaRPr lang="fr-LU" sz="4000" b="1"/>
          </a:p>
          <a:p>
            <a:pPr algn="just">
              <a:spcBef>
                <a:spcPct val="20000"/>
              </a:spcBef>
            </a:pPr>
            <a:r>
              <a:rPr lang="fr-LU" sz="4000" b="1"/>
              <a:t>-</a:t>
            </a:r>
            <a:r>
              <a:rPr lang="fr-LU" sz="4000" b="1" smtClean="0"/>
              <a:t>Ñaët phía döôùi </a:t>
            </a:r>
            <a:r>
              <a:rPr lang="fr-LU" sz="4000" b="1"/>
              <a:t>troáng 1 caùi oáng bô , mieäng oáng ñöôïc boïc ni loâng vaø treân coù raéc ít vuïn giaáy nhö hình 1.</a:t>
            </a:r>
          </a:p>
          <a:p>
            <a:pPr algn="just">
              <a:spcBef>
                <a:spcPct val="20000"/>
              </a:spcBef>
            </a:pPr>
            <a:r>
              <a:rPr lang="fr-LU" sz="4000" b="1"/>
              <a:t>- Goõ troáng  vaø quan saùt caùc vuïn giaáy. Neâu keát quaû quan saùt.</a:t>
            </a:r>
          </a:p>
        </p:txBody>
      </p:sp>
      <p:pic>
        <p:nvPicPr>
          <p:cNvPr id="407559" name="Picture 7" descr="scan02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0"/>
            <a:ext cx="464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2289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07556"/>
                                        </p:tgtEl>
                                        <p:attrNameLst>
                                          <p:attrName>style.visibility</p:attrName>
                                        </p:attrNameLst>
                                      </p:cBhvr>
                                      <p:to>
                                        <p:strVal val="visible"/>
                                      </p:to>
                                    </p:set>
                                    <p:anim calcmode="lin" valueType="num">
                                      <p:cBhvr>
                                        <p:cTn id="7" dur="1000" fill="hold"/>
                                        <p:tgtEl>
                                          <p:spTgt spid="407556"/>
                                        </p:tgtEl>
                                        <p:attrNameLst>
                                          <p:attrName>ppt_x</p:attrName>
                                        </p:attrNameLst>
                                      </p:cBhvr>
                                      <p:tavLst>
                                        <p:tav tm="0">
                                          <p:val>
                                            <p:strVal val="#ppt_x-.2"/>
                                          </p:val>
                                        </p:tav>
                                        <p:tav tm="100000">
                                          <p:val>
                                            <p:strVal val="#ppt_x"/>
                                          </p:val>
                                        </p:tav>
                                      </p:tavLst>
                                    </p:anim>
                                    <p:anim calcmode="lin" valueType="num">
                                      <p:cBhvr>
                                        <p:cTn id="8" dur="1000" fill="hold"/>
                                        <p:tgtEl>
                                          <p:spTgt spid="407556"/>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7556"/>
                                        </p:tgtEl>
                                      </p:cBhvr>
                                    </p:animEffect>
                                  </p:childTnLst>
                                </p:cTn>
                              </p:par>
                              <p:par>
                                <p:cTn id="10" presetID="29" presetClass="entr" presetSubtype="0" fill="hold" nodeType="withEffect">
                                  <p:stCondLst>
                                    <p:cond delay="0"/>
                                  </p:stCondLst>
                                  <p:childTnLst>
                                    <p:set>
                                      <p:cBhvr>
                                        <p:cTn id="11" dur="1" fill="hold">
                                          <p:stCondLst>
                                            <p:cond delay="0"/>
                                          </p:stCondLst>
                                        </p:cTn>
                                        <p:tgtEl>
                                          <p:spTgt spid="407559"/>
                                        </p:tgtEl>
                                        <p:attrNameLst>
                                          <p:attrName>style.visibility</p:attrName>
                                        </p:attrNameLst>
                                      </p:cBhvr>
                                      <p:to>
                                        <p:strVal val="visible"/>
                                      </p:to>
                                    </p:set>
                                    <p:anim calcmode="lin" valueType="num">
                                      <p:cBhvr>
                                        <p:cTn id="12" dur="1000" fill="hold"/>
                                        <p:tgtEl>
                                          <p:spTgt spid="407559"/>
                                        </p:tgtEl>
                                        <p:attrNameLst>
                                          <p:attrName>ppt_x</p:attrName>
                                        </p:attrNameLst>
                                      </p:cBhvr>
                                      <p:tavLst>
                                        <p:tav tm="0">
                                          <p:val>
                                            <p:strVal val="#ppt_x-.2"/>
                                          </p:val>
                                        </p:tav>
                                        <p:tav tm="100000">
                                          <p:val>
                                            <p:strVal val="#ppt_x"/>
                                          </p:val>
                                        </p:tav>
                                      </p:tavLst>
                                    </p:anim>
                                    <p:anim calcmode="lin" valueType="num">
                                      <p:cBhvr>
                                        <p:cTn id="13" dur="1000" fill="hold"/>
                                        <p:tgtEl>
                                          <p:spTgt spid="40755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07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80" name="Text Box 4"/>
          <p:cNvSpPr txBox="1">
            <a:spLocks noChangeArrowheads="1"/>
          </p:cNvSpPr>
          <p:nvPr/>
        </p:nvSpPr>
        <p:spPr bwMode="auto">
          <a:xfrm>
            <a:off x="0" y="28575"/>
            <a:ext cx="9144000" cy="6556375"/>
          </a:xfrm>
          <a:prstGeom prst="rect">
            <a:avLst/>
          </a:prstGeom>
          <a:noFill/>
          <a:ln w="38100" algn="ctr">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nchor="b">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just">
              <a:spcBef>
                <a:spcPct val="50000"/>
              </a:spcBef>
            </a:pPr>
            <a:r>
              <a:rPr lang="fr-LU" sz="4000" b="1"/>
              <a:t>Khi maët troáng rung, khoâng khí xung quanh cuõng rung ñoäng. Rung ñoäng naøy ñöôïc lan truyeàn trong khoâng khí. Khi rung ñoäng lan truyeàn tôùi mieäng oáng seõ laøm cho taám ni loâng  rung ñoäng vaø laøm caùc vuïn giaáy chuyeån ñoäng.</a:t>
            </a:r>
          </a:p>
          <a:p>
            <a:pPr algn="just">
              <a:spcBef>
                <a:spcPct val="50000"/>
              </a:spcBef>
            </a:pPr>
            <a:r>
              <a:rPr lang="fr-LU" sz="4000" b="1"/>
              <a:t>-Töông töï nhö vaäy, khi rung ñoäng lan truyeàn tôùi tai ta seõ laøm maøng nhó rung ñoäng, nhôø ñoù ta coù theå nghe ñöôïc aâm thanh.</a:t>
            </a:r>
          </a:p>
        </p:txBody>
      </p:sp>
    </p:spTree>
    <p:extLst>
      <p:ext uri="{BB962C8B-B14F-4D97-AF65-F5344CB8AC3E}">
        <p14:creationId xmlns:p14="http://schemas.microsoft.com/office/powerpoint/2010/main" val="1563428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08580"/>
                                        </p:tgtEl>
                                        <p:attrNameLst>
                                          <p:attrName>style.visibility</p:attrName>
                                        </p:attrNameLst>
                                      </p:cBhvr>
                                      <p:to>
                                        <p:strVal val="visible"/>
                                      </p:to>
                                    </p:set>
                                    <p:animEffect transition="in" filter="diamond(in)">
                                      <p:cBhvr>
                                        <p:cTn id="7" dur="2000"/>
                                        <p:tgtEl>
                                          <p:spTgt spid="408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8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Text Box 2"/>
          <p:cNvSpPr txBox="1">
            <a:spLocks noChangeArrowheads="1"/>
          </p:cNvSpPr>
          <p:nvPr/>
        </p:nvSpPr>
        <p:spPr bwMode="auto">
          <a:xfrm>
            <a:off x="457200" y="180971"/>
            <a:ext cx="838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ctr">
              <a:spcBef>
                <a:spcPct val="50000"/>
              </a:spcBef>
            </a:pPr>
            <a:r>
              <a:rPr lang="en-US" sz="2400" b="1" smtClean="0">
                <a:solidFill>
                  <a:srgbClr val="FF0000"/>
                </a:solidFill>
              </a:rPr>
              <a:t>Neâu </a:t>
            </a:r>
            <a:r>
              <a:rPr lang="en-US" sz="2400" b="1">
                <a:solidFill>
                  <a:srgbClr val="FF0000"/>
                </a:solidFill>
              </a:rPr>
              <a:t>ví duï chöùng toû aâm thanh lan truyeàn trong khoâng khí.</a:t>
            </a:r>
          </a:p>
        </p:txBody>
      </p:sp>
      <p:sp>
        <p:nvSpPr>
          <p:cNvPr id="14339" name="Text Box 4"/>
          <p:cNvSpPr txBox="1">
            <a:spLocks noChangeArrowheads="1"/>
          </p:cNvSpPr>
          <p:nvPr/>
        </p:nvSpPr>
        <p:spPr bwMode="auto">
          <a:xfrm>
            <a:off x="762000" y="3062288"/>
            <a:ext cx="65532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spcBef>
                <a:spcPct val="50000"/>
              </a:spcBef>
            </a:pPr>
            <a:endParaRPr lang="en-US" sz="4800"/>
          </a:p>
        </p:txBody>
      </p:sp>
      <p:sp>
        <p:nvSpPr>
          <p:cNvPr id="364557" name="Text Box 13"/>
          <p:cNvSpPr txBox="1">
            <a:spLocks noChangeArrowheads="1"/>
          </p:cNvSpPr>
          <p:nvPr/>
        </p:nvSpPr>
        <p:spPr bwMode="auto">
          <a:xfrm>
            <a:off x="647700" y="842665"/>
            <a:ext cx="8001000" cy="2062103"/>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just">
              <a:spcBef>
                <a:spcPct val="50000"/>
              </a:spcBef>
            </a:pPr>
            <a:r>
              <a:rPr lang="en-US" sz="3200" b="1">
                <a:solidFill>
                  <a:srgbClr val="000099"/>
                </a:solidFill>
              </a:rPr>
              <a:t>Ví duï chöùng toû aâm thanh lan truyeàn trong khoâng khí: ta nghe ñöôïc tieáng troáng tröôøng, tieáng coøi xe, tieáng coâ giaùo giaûng baøi, tieáng nhaïc,...</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7264" y="3276600"/>
            <a:ext cx="4876800" cy="272891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3124200"/>
            <a:ext cx="3472572" cy="2881312"/>
          </a:xfrm>
          <a:prstGeom prst="rect">
            <a:avLst/>
          </a:prstGeom>
        </p:spPr>
      </p:pic>
    </p:spTree>
    <p:extLst>
      <p:ext uri="{BB962C8B-B14F-4D97-AF65-F5344CB8AC3E}">
        <p14:creationId xmlns:p14="http://schemas.microsoft.com/office/powerpoint/2010/main" val="2279906207"/>
      </p:ext>
    </p:extLst>
  </p:cSld>
  <p:clrMapOvr>
    <a:masterClrMapping/>
  </p:clrMapOvr>
  <p:transition spd="slow">
    <p:dissolve/>
    <p:sndAc>
      <p:stSnd>
        <p:snd r:embed="rId2" name="applaus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64546"/>
                                        </p:tgtEl>
                                        <p:attrNameLst>
                                          <p:attrName>style.visibility</p:attrName>
                                        </p:attrNameLst>
                                      </p:cBhvr>
                                      <p:to>
                                        <p:strVal val="visible"/>
                                      </p:to>
                                    </p:set>
                                    <p:animEffect transition="in" filter="strips(downLeft)">
                                      <p:cBhvr>
                                        <p:cTn id="7" dur="500"/>
                                        <p:tgtEl>
                                          <p:spTgt spid="3645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64557"/>
                                        </p:tgtEl>
                                        <p:attrNameLst>
                                          <p:attrName>style.visibility</p:attrName>
                                        </p:attrNameLst>
                                      </p:cBhvr>
                                      <p:to>
                                        <p:strVal val="visible"/>
                                      </p:to>
                                    </p:set>
                                    <p:animEffect transition="in" filter="strips(downLeft)">
                                      <p:cBhvr>
                                        <p:cTn id="12" dur="500"/>
                                        <p:tgtEl>
                                          <p:spTgt spid="364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6" grpId="0"/>
      <p:bldP spid="3645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4" name="Text Box 4"/>
          <p:cNvSpPr txBox="1">
            <a:spLocks noChangeArrowheads="1"/>
          </p:cNvSpPr>
          <p:nvPr/>
        </p:nvSpPr>
        <p:spPr bwMode="auto">
          <a:xfrm>
            <a:off x="1600200" y="1385888"/>
            <a:ext cx="6172200" cy="338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just">
              <a:spcBef>
                <a:spcPct val="50000"/>
              </a:spcBef>
            </a:pPr>
            <a:r>
              <a:rPr lang="fr-LU" sz="4800" b="1">
                <a:solidFill>
                  <a:srgbClr val="000099"/>
                </a:solidFill>
              </a:rPr>
              <a:t>        </a:t>
            </a:r>
            <a:r>
              <a:rPr lang="fr-LU" sz="4800" b="1" u="sng">
                <a:solidFill>
                  <a:srgbClr val="000099"/>
                </a:solidFill>
              </a:rPr>
              <a:t>Hoaït ñoäng 2: </a:t>
            </a:r>
          </a:p>
          <a:p>
            <a:pPr algn="ctr">
              <a:spcBef>
                <a:spcPct val="50000"/>
              </a:spcBef>
            </a:pPr>
            <a:r>
              <a:rPr lang="fr-LU" sz="4800" b="1" u="sng"/>
              <a:t>Tìm hieåu söï lan truyeàn aâm thanh qua chaát loûng , chaát raén</a:t>
            </a:r>
            <a:r>
              <a:rPr lang="fr-LU" sz="4800" b="1"/>
              <a:t>.</a:t>
            </a:r>
          </a:p>
        </p:txBody>
      </p:sp>
    </p:spTree>
    <p:extLst>
      <p:ext uri="{BB962C8B-B14F-4D97-AF65-F5344CB8AC3E}">
        <p14:creationId xmlns:p14="http://schemas.microsoft.com/office/powerpoint/2010/main" val="3806846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09604"/>
                                        </p:tgtEl>
                                        <p:attrNameLst>
                                          <p:attrName>style.visibility</p:attrName>
                                        </p:attrNameLst>
                                      </p:cBhvr>
                                      <p:to>
                                        <p:strVal val="visible"/>
                                      </p:to>
                                    </p:set>
                                    <p:anim calcmode="lin" valueType="num">
                                      <p:cBhvr>
                                        <p:cTn id="7" dur="1000" fill="hold"/>
                                        <p:tgtEl>
                                          <p:spTgt spid="409604"/>
                                        </p:tgtEl>
                                        <p:attrNameLst>
                                          <p:attrName>ppt_x</p:attrName>
                                        </p:attrNameLst>
                                      </p:cBhvr>
                                      <p:tavLst>
                                        <p:tav tm="0">
                                          <p:val>
                                            <p:strVal val="#ppt_x-.2"/>
                                          </p:val>
                                        </p:tav>
                                        <p:tav tm="100000">
                                          <p:val>
                                            <p:strVal val="#ppt_x"/>
                                          </p:val>
                                        </p:tav>
                                      </p:tavLst>
                                    </p:anim>
                                    <p:anim calcmode="lin" valueType="num">
                                      <p:cBhvr>
                                        <p:cTn id="8" dur="1000" fill="hold"/>
                                        <p:tgtEl>
                                          <p:spTgt spid="40960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1" name="Text Box 3"/>
          <p:cNvSpPr txBox="1">
            <a:spLocks noChangeArrowheads="1"/>
          </p:cNvSpPr>
          <p:nvPr/>
        </p:nvSpPr>
        <p:spPr bwMode="auto">
          <a:xfrm>
            <a:off x="762000" y="3062288"/>
            <a:ext cx="65532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spcBef>
                <a:spcPct val="50000"/>
              </a:spcBef>
            </a:pPr>
            <a:endParaRPr lang="en-US" sz="4800"/>
          </a:p>
        </p:txBody>
      </p:sp>
      <p:sp>
        <p:nvSpPr>
          <p:cNvPr id="386052" name="Text Box 4"/>
          <p:cNvSpPr txBox="1">
            <a:spLocks noChangeArrowheads="1"/>
          </p:cNvSpPr>
          <p:nvPr/>
        </p:nvSpPr>
        <p:spPr bwMode="auto">
          <a:xfrm>
            <a:off x="76200" y="152400"/>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just">
              <a:spcBef>
                <a:spcPct val="50000"/>
              </a:spcBef>
            </a:pPr>
            <a:r>
              <a:rPr lang="fr-LU" sz="4400" b="1" smtClean="0"/>
              <a:t>Ñaët </a:t>
            </a:r>
            <a:r>
              <a:rPr lang="fr-LU" sz="4400" b="1"/>
              <a:t>moät</a:t>
            </a:r>
            <a:r>
              <a:rPr lang="fr-LU" sz="4400" b="1">
                <a:latin typeface=".VnTime" pitchFamily="34" charset="0"/>
              </a:rPr>
              <a:t> chiÕc ®iÖn tho¹i </a:t>
            </a:r>
            <a:r>
              <a:rPr lang="fr-LU" sz="4400" b="1"/>
              <a:t>chuoâng ñang keâu vaøo moät tuùi ni loâng , buoäc chaët tuùi laïi roài thaû vaøo chaäu nöôùc. AÙp moät tai vaøo thaønh chaäu, tai kia bòt laïi. Baïn coù nghe thaáy tieáng chuoâng </a:t>
            </a:r>
            <a:r>
              <a:rPr lang="fr-LU" sz="4400" b="1">
                <a:latin typeface=".VnTime" pitchFamily="34" charset="0"/>
              </a:rPr>
              <a:t>®iÖn tho¹i</a:t>
            </a:r>
            <a:r>
              <a:rPr lang="fr-LU" sz="4400" b="1"/>
              <a:t>    khoâng ? Keát quaû naøy cho thaáy aâm thanh coù truyeàn qua thaønh chaäu, qua nöôùc ñöôïc khoâng ?</a:t>
            </a:r>
          </a:p>
        </p:txBody>
      </p:sp>
    </p:spTree>
    <p:extLst>
      <p:ext uri="{BB962C8B-B14F-4D97-AF65-F5344CB8AC3E}">
        <p14:creationId xmlns:p14="http://schemas.microsoft.com/office/powerpoint/2010/main" val="1804558114"/>
      </p:ext>
    </p:extLst>
  </p:cSld>
  <p:clrMapOvr>
    <a:masterClrMapping/>
  </p:clrMapOvr>
  <p:transition spd="slow">
    <p:dissolve/>
    <p:sndAc>
      <p:stSnd>
        <p:snd r:embed="rId2"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withEffect" nodePh="1">
                                  <p:stCondLst>
                                    <p:cond delay="0"/>
                                  </p:stCondLst>
                                  <p:endCondLst>
                                    <p:cond evt="begin" delay="0">
                                      <p:tn val="5"/>
                                    </p:cond>
                                  </p:endCondLst>
                                  <p:childTnLst>
                                    <p:set>
                                      <p:cBhvr>
                                        <p:cTn id="6" dur="1" fill="hold">
                                          <p:stCondLst>
                                            <p:cond delay="0"/>
                                          </p:stCondLst>
                                        </p:cTn>
                                        <p:tgtEl>
                                          <p:spTgt spid="386051"/>
                                        </p:tgtEl>
                                        <p:attrNameLst>
                                          <p:attrName>style.visibility</p:attrName>
                                        </p:attrNameLst>
                                      </p:cBhvr>
                                      <p:to>
                                        <p:strVal val="visible"/>
                                      </p:to>
                                    </p:set>
                                    <p:animEffect transition="in" filter="plus(in)">
                                      <p:cBhvr>
                                        <p:cTn id="7" dur="2000"/>
                                        <p:tgtEl>
                                          <p:spTgt spid="386051"/>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386052"/>
                                        </p:tgtEl>
                                        <p:attrNameLst>
                                          <p:attrName>style.visibility</p:attrName>
                                        </p:attrNameLst>
                                      </p:cBhvr>
                                      <p:to>
                                        <p:strVal val="visible"/>
                                      </p:to>
                                    </p:set>
                                    <p:animEffect transition="in" filter="plus(in)">
                                      <p:cBhvr>
                                        <p:cTn id="10" dur="2000"/>
                                        <p:tgtEl>
                                          <p:spTgt spid="386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1" grpId="0"/>
      <p:bldP spid="38605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110</TotalTime>
  <Words>521</Words>
  <Application>Microsoft Office PowerPoint</Application>
  <PresentationFormat>On-screen Show (4:3)</PresentationFormat>
  <Paragraphs>32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14</cp:revision>
  <dcterms:created xsi:type="dcterms:W3CDTF">2017-10-25T11:13:41Z</dcterms:created>
  <dcterms:modified xsi:type="dcterms:W3CDTF">2017-10-26T06:24:56Z</dcterms:modified>
</cp:coreProperties>
</file>